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813" r:id="rId2"/>
    <p:sldId id="1276" r:id="rId3"/>
    <p:sldId id="515" r:id="rId4"/>
    <p:sldId id="486" r:id="rId5"/>
    <p:sldId id="500" r:id="rId6"/>
    <p:sldId id="519" r:id="rId7"/>
    <p:sldId id="501" r:id="rId8"/>
    <p:sldId id="256" r:id="rId9"/>
    <p:sldId id="262" r:id="rId10"/>
    <p:sldId id="260" r:id="rId11"/>
    <p:sldId id="267" r:id="rId12"/>
    <p:sldId id="460" r:id="rId13"/>
    <p:sldId id="495" r:id="rId14"/>
    <p:sldId id="258" r:id="rId15"/>
    <p:sldId id="493" r:id="rId16"/>
    <p:sldId id="257" r:id="rId17"/>
    <p:sldId id="261" r:id="rId18"/>
    <p:sldId id="337" r:id="rId19"/>
    <p:sldId id="263" r:id="rId20"/>
    <p:sldId id="259" r:id="rId21"/>
    <p:sldId id="8144" r:id="rId22"/>
    <p:sldId id="504" r:id="rId23"/>
    <p:sldId id="265" r:id="rId24"/>
    <p:sldId id="8143" r:id="rId25"/>
    <p:sldId id="8135" r:id="rId26"/>
    <p:sldId id="8145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09"/>
  </p:normalViewPr>
  <p:slideViewPr>
    <p:cSldViewPr snapToGrid="0">
      <p:cViewPr>
        <p:scale>
          <a:sx n="100" d="100"/>
          <a:sy n="100" d="100"/>
        </p:scale>
        <p:origin x="100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Case Mix - General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EBC-6C47-A0FE-011F2BA470E9}"/>
              </c:ext>
            </c:extLst>
          </c:dPt>
          <c:dPt>
            <c:idx val="1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EBC-6C47-A0FE-011F2BA470E9}"/>
              </c:ext>
            </c:extLst>
          </c:dPt>
          <c:dPt>
            <c:idx val="2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EBC-6C47-A0FE-011F2BA470E9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alpha val="90000"/>
                </a:schemeClr>
              </a:solidFill>
              <a:ln w="19050">
                <a:solidFill>
                  <a:schemeClr val="accent6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DEBC-6C47-A0FE-011F2BA470E9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EBC-6C47-A0FE-011F2BA470E9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EBC-6C47-A0FE-011F2BA470E9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EBC-6C47-A0FE-011F2BA470E9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DEBC-6C47-A0FE-011F2BA470E9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Foglio1!$A$2:$A$5</c:f>
              <c:strCache>
                <c:ptCount val="4"/>
                <c:pt idx="0">
                  <c:v>Esophageal</c:v>
                </c:pt>
                <c:pt idx="1">
                  <c:v>General</c:v>
                </c:pt>
                <c:pt idx="2">
                  <c:v>Bariatric</c:v>
                </c:pt>
                <c:pt idx="3">
                  <c:v>Oncological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25</c:v>
                </c:pt>
                <c:pt idx="1">
                  <c:v>32</c:v>
                </c:pt>
                <c:pt idx="2">
                  <c:v>21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BC-6C47-A0FE-011F2BA470E9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Case Mix - Bariatric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2B08-1547-825D-0D8AED6ED1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2B08-1547-825D-0D8AED6ED1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2B08-1547-825D-0D8AED6ED1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2B08-1547-825D-0D8AED6ED19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7614-9440-94B6-FE05DDAD28B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Foglio1!$A$2:$A$6</c:f>
              <c:strCache>
                <c:ptCount val="5"/>
                <c:pt idx="0">
                  <c:v>SG</c:v>
                </c:pt>
                <c:pt idx="1">
                  <c:v>RYGB</c:v>
                </c:pt>
                <c:pt idx="2">
                  <c:v>OAGB</c:v>
                </c:pt>
                <c:pt idx="3">
                  <c:v>Endoscopic</c:v>
                </c:pt>
                <c:pt idx="4">
                  <c:v>Revisional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0">
                  <c:v>57</c:v>
                </c:pt>
                <c:pt idx="1">
                  <c:v>9</c:v>
                </c:pt>
                <c:pt idx="2">
                  <c:v>10</c:v>
                </c:pt>
                <c:pt idx="3">
                  <c:v>12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B08-1547-825D-0D8AED6ED19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07AB8-37AD-EE42-A212-D00356EFCF92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A9357-4C8A-3C48-AFF8-570BD920F6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7186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?sort=date&amp;term=Gyawali+CP&amp;cauthor_id=36633477" TargetMode="External"/><Relationship Id="rId13" Type="http://schemas.openxmlformats.org/officeDocument/2006/relationships/hyperlink" Target="https://pubmed.ncbi.nlm.nih.gov/?sort=date&amp;term=Stefani+Donati+D&amp;cauthor_id=36633477" TargetMode="External"/><Relationship Id="rId18" Type="http://schemas.openxmlformats.org/officeDocument/2006/relationships/hyperlink" Target="https://pubmed.ncbi.nlm.nih.gov/36633477/#full-view-affiliation-7" TargetMode="External"/><Relationship Id="rId3" Type="http://schemas.openxmlformats.org/officeDocument/2006/relationships/hyperlink" Target="https://pubmed.ncbi.nlm.nih.gov/?sort=date&amp;term=Visaggi+P&amp;cauthor_id=36633477" TargetMode="External"/><Relationship Id="rId21" Type="http://schemas.openxmlformats.org/officeDocument/2006/relationships/hyperlink" Target="https://pubmed.ncbi.nlm.nih.gov/?sort=date&amp;term=Bellini+M&amp;cauthor_id=36633477" TargetMode="External"/><Relationship Id="rId7" Type="http://schemas.openxmlformats.org/officeDocument/2006/relationships/hyperlink" Target="https://pubmed.ncbi.nlm.nih.gov/36633477/#full-view-affiliation-3" TargetMode="External"/><Relationship Id="rId12" Type="http://schemas.openxmlformats.org/officeDocument/2006/relationships/hyperlink" Target="https://pubmed.ncbi.nlm.nih.gov/?sort=date&amp;term=Baiano+Svizzero+F&amp;cauthor_id=36633477" TargetMode="External"/><Relationship Id="rId17" Type="http://schemas.openxmlformats.org/officeDocument/2006/relationships/hyperlink" Target="https://pubmed.ncbi.nlm.nih.gov/?sort=date&amp;term=Penagini+R&amp;cauthor_id=36633477" TargetMode="External"/><Relationship Id="rId2" Type="http://schemas.openxmlformats.org/officeDocument/2006/relationships/slide" Target="../slides/slide21.xml"/><Relationship Id="rId16" Type="http://schemas.openxmlformats.org/officeDocument/2006/relationships/hyperlink" Target="https://pubmed.ncbi.nlm.nih.gov/36633477/#full-view-affiliation-6" TargetMode="External"/><Relationship Id="rId20" Type="http://schemas.openxmlformats.org/officeDocument/2006/relationships/hyperlink" Target="https://pubmed.ncbi.nlm.nih.gov/36633477/#full-view-affiliation-8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ubmed.ncbi.nlm.nih.gov/?sort=date&amp;term=Del+Corso+G&amp;cauthor_id=36633477" TargetMode="External"/><Relationship Id="rId11" Type="http://schemas.openxmlformats.org/officeDocument/2006/relationships/hyperlink" Target="https://pubmed.ncbi.nlm.nih.gov/36633477/#full-view-affiliation-5" TargetMode="External"/><Relationship Id="rId24" Type="http://schemas.openxmlformats.org/officeDocument/2006/relationships/hyperlink" Target="https://doi.org/10.14309/ajg.0000000000002173" TargetMode="External"/><Relationship Id="rId5" Type="http://schemas.openxmlformats.org/officeDocument/2006/relationships/hyperlink" Target="https://pubmed.ncbi.nlm.nih.gov/36633477/#full-view-affiliation-2" TargetMode="External"/><Relationship Id="rId15" Type="http://schemas.openxmlformats.org/officeDocument/2006/relationships/hyperlink" Target="https://pubmed.ncbi.nlm.nih.gov/?sort=date&amp;term=Savarino+V&amp;cauthor_id=36633477" TargetMode="External"/><Relationship Id="rId23" Type="http://schemas.openxmlformats.org/officeDocument/2006/relationships/hyperlink" Target="https://pubmed.ncbi.nlm.nih.gov/?sort=date&amp;term=de+Bortoli+N&amp;cauthor_id=36633477" TargetMode="External"/><Relationship Id="rId10" Type="http://schemas.openxmlformats.org/officeDocument/2006/relationships/hyperlink" Target="https://pubmed.ncbi.nlm.nih.gov/?sort=date&amp;term=Ghisa+M&amp;cauthor_id=36633477" TargetMode="External"/><Relationship Id="rId19" Type="http://schemas.openxmlformats.org/officeDocument/2006/relationships/hyperlink" Target="https://pubmed.ncbi.nlm.nih.gov/?sort=date&amp;term=Zeki+S&amp;cauthor_id=36633477" TargetMode="External"/><Relationship Id="rId4" Type="http://schemas.openxmlformats.org/officeDocument/2006/relationships/hyperlink" Target="https://pubmed.ncbi.nlm.nih.gov/36633477/#full-view-affiliation-1" TargetMode="External"/><Relationship Id="rId9" Type="http://schemas.openxmlformats.org/officeDocument/2006/relationships/hyperlink" Target="https://pubmed.ncbi.nlm.nih.gov/36633477/#full-view-affiliation-4" TargetMode="External"/><Relationship Id="rId14" Type="http://schemas.openxmlformats.org/officeDocument/2006/relationships/hyperlink" Target="https://pubmed.ncbi.nlm.nih.gov/?sort=date&amp;term=Venturini+A&amp;cauthor_id=36633477" TargetMode="External"/><Relationship Id="rId22" Type="http://schemas.openxmlformats.org/officeDocument/2006/relationships/hyperlink" Target="https://pubmed.ncbi.nlm.nih.gov/?sort=date&amp;term=Savarino+EV&amp;cauthor_id=36633477" TargetMode="External"/></Relationships>
</file>

<file path=ppt/notesSlides/_rels/notesSlide5.xml.rels><?xml version="1.0" encoding="UTF-8" standalone="yes"?>
<Relationships xmlns="http://schemas.openxmlformats.org/package/2006/relationships"><Relationship Id="rId13" Type="http://schemas.openxmlformats.org/officeDocument/2006/relationships/hyperlink" Target="https://pubmed.ncbi.nlm.nih.gov/?sort=date&amp;term=Savarino+E&amp;cauthor_id=37734911" TargetMode="External"/><Relationship Id="rId18" Type="http://schemas.openxmlformats.org/officeDocument/2006/relationships/hyperlink" Target="https://pubmed.ncbi.nlm.nih.gov/37734911/#full-view-affiliation-8" TargetMode="External"/><Relationship Id="rId26" Type="http://schemas.openxmlformats.org/officeDocument/2006/relationships/hyperlink" Target="https://pubmed.ncbi.nlm.nih.gov/37734911/#full-view-affiliation-12" TargetMode="External"/><Relationship Id="rId39" Type="http://schemas.openxmlformats.org/officeDocument/2006/relationships/hyperlink" Target="https://pubmed.ncbi.nlm.nih.gov/?sort=date&amp;term=Xiao+Y&amp;cauthor_id=37734911" TargetMode="External"/><Relationship Id="rId21" Type="http://schemas.openxmlformats.org/officeDocument/2006/relationships/hyperlink" Target="https://pubmed.ncbi.nlm.nih.gov/?sort=date&amp;term=Fox+MR&amp;cauthor_id=37734911" TargetMode="External"/><Relationship Id="rId34" Type="http://schemas.openxmlformats.org/officeDocument/2006/relationships/hyperlink" Target="https://pubmed.ncbi.nlm.nih.gov/37734911/#full-view-affiliation-16" TargetMode="External"/><Relationship Id="rId42" Type="http://schemas.openxmlformats.org/officeDocument/2006/relationships/hyperlink" Target="https://pubmed.ncbi.nlm.nih.gov/37734911/#full-view-affiliation-20" TargetMode="External"/><Relationship Id="rId7" Type="http://schemas.openxmlformats.org/officeDocument/2006/relationships/hyperlink" Target="https://pubmed.ncbi.nlm.nih.gov/?sort=date&amp;term=Fass+R&amp;cauthor_id=37734911" TargetMode="External"/><Relationship Id="rId2" Type="http://schemas.openxmlformats.org/officeDocument/2006/relationships/slide" Target="../slides/slide24.xml"/><Relationship Id="rId16" Type="http://schemas.openxmlformats.org/officeDocument/2006/relationships/hyperlink" Target="https://pubmed.ncbi.nlm.nih.gov/37734911/#full-view-affiliation-7" TargetMode="External"/><Relationship Id="rId29" Type="http://schemas.openxmlformats.org/officeDocument/2006/relationships/hyperlink" Target="https://pubmed.ncbi.nlm.nih.gov/?sort=date&amp;term=Cisternas+D&amp;cauthor_id=37734911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ubmed.ncbi.nlm.nih.gov/37734911/#full-view-affiliation-2" TargetMode="External"/><Relationship Id="rId11" Type="http://schemas.openxmlformats.org/officeDocument/2006/relationships/hyperlink" Target="https://pubmed.ncbi.nlm.nih.gov/?sort=date&amp;term=Pandolfino+J&amp;cauthor_id=37734911" TargetMode="External"/><Relationship Id="rId24" Type="http://schemas.openxmlformats.org/officeDocument/2006/relationships/hyperlink" Target="https://pubmed.ncbi.nlm.nih.gov/37734911/#full-view-affiliation-11" TargetMode="External"/><Relationship Id="rId32" Type="http://schemas.openxmlformats.org/officeDocument/2006/relationships/hyperlink" Target="https://pubmed.ncbi.nlm.nih.gov/37734911/#full-view-affiliation-15" TargetMode="External"/><Relationship Id="rId37" Type="http://schemas.openxmlformats.org/officeDocument/2006/relationships/hyperlink" Target="https://pubmed.ncbi.nlm.nih.gov/?sort=date&amp;term=Remes+Troche+JM&amp;cauthor_id=37734911" TargetMode="External"/><Relationship Id="rId40" Type="http://schemas.openxmlformats.org/officeDocument/2006/relationships/hyperlink" Target="https://pubmed.ncbi.nlm.nih.gov/37734911/#full-view-affiliation-19" TargetMode="External"/><Relationship Id="rId45" Type="http://schemas.openxmlformats.org/officeDocument/2006/relationships/hyperlink" Target="https://doi.org/10.1136/gutjnl-2023-330616" TargetMode="External"/><Relationship Id="rId5" Type="http://schemas.openxmlformats.org/officeDocument/2006/relationships/hyperlink" Target="https://pubmed.ncbi.nlm.nih.gov/?sort=date&amp;term=Yadlapati+R&amp;cauthor_id=37734911" TargetMode="External"/><Relationship Id="rId15" Type="http://schemas.openxmlformats.org/officeDocument/2006/relationships/hyperlink" Target="https://pubmed.ncbi.nlm.nih.gov/?sort=date&amp;term=Sifrim+D&amp;cauthor_id=37734911" TargetMode="External"/><Relationship Id="rId23" Type="http://schemas.openxmlformats.org/officeDocument/2006/relationships/hyperlink" Target="https://pubmed.ncbi.nlm.nih.gov/?sort=date&amp;term=Bhatia+S&amp;cauthor_id=37734911" TargetMode="External"/><Relationship Id="rId28" Type="http://schemas.openxmlformats.org/officeDocument/2006/relationships/hyperlink" Target="https://pubmed.ncbi.nlm.nih.gov/37734911/#full-view-affiliation-13" TargetMode="External"/><Relationship Id="rId36" Type="http://schemas.openxmlformats.org/officeDocument/2006/relationships/hyperlink" Target="https://pubmed.ncbi.nlm.nih.gov/37734911/#full-view-affiliation-17" TargetMode="External"/><Relationship Id="rId10" Type="http://schemas.openxmlformats.org/officeDocument/2006/relationships/hyperlink" Target="https://pubmed.ncbi.nlm.nih.gov/37734911/#full-view-affiliation-4" TargetMode="External"/><Relationship Id="rId19" Type="http://schemas.openxmlformats.org/officeDocument/2006/relationships/hyperlink" Target="https://pubmed.ncbi.nlm.nih.gov/?sort=date&amp;term=Zerbib+F&amp;cauthor_id=37734911" TargetMode="External"/><Relationship Id="rId31" Type="http://schemas.openxmlformats.org/officeDocument/2006/relationships/hyperlink" Target="https://pubmed.ncbi.nlm.nih.gov/?sort=date&amp;term=Chen+CL&amp;cauthor_id=37734911" TargetMode="External"/><Relationship Id="rId44" Type="http://schemas.openxmlformats.org/officeDocument/2006/relationships/hyperlink" Target="https://pubmed.ncbi.nlm.nih.gov/37734911/#full-view-affiliation-21" TargetMode="External"/><Relationship Id="rId4" Type="http://schemas.openxmlformats.org/officeDocument/2006/relationships/hyperlink" Target="https://pubmed.ncbi.nlm.nih.gov/37734911/#full-view-affiliation-1" TargetMode="External"/><Relationship Id="rId9" Type="http://schemas.openxmlformats.org/officeDocument/2006/relationships/hyperlink" Target="https://pubmed.ncbi.nlm.nih.gov/?sort=date&amp;term=Katzka+D&amp;cauthor_id=37734911" TargetMode="External"/><Relationship Id="rId14" Type="http://schemas.openxmlformats.org/officeDocument/2006/relationships/hyperlink" Target="https://pubmed.ncbi.nlm.nih.gov/37734911/#full-view-affiliation-6" TargetMode="External"/><Relationship Id="rId22" Type="http://schemas.openxmlformats.org/officeDocument/2006/relationships/hyperlink" Target="https://pubmed.ncbi.nlm.nih.gov/37734911/#full-view-affiliation-10" TargetMode="External"/><Relationship Id="rId27" Type="http://schemas.openxmlformats.org/officeDocument/2006/relationships/hyperlink" Target="https://pubmed.ncbi.nlm.nih.gov/?sort=date&amp;term=Cho+YK&amp;cauthor_id=37734911" TargetMode="External"/><Relationship Id="rId30" Type="http://schemas.openxmlformats.org/officeDocument/2006/relationships/hyperlink" Target="https://pubmed.ncbi.nlm.nih.gov/37734911/#full-view-affiliation-14" TargetMode="External"/><Relationship Id="rId35" Type="http://schemas.openxmlformats.org/officeDocument/2006/relationships/hyperlink" Target="https://pubmed.ncbi.nlm.nih.gov/?sort=date&amp;term=Hani+A&amp;cauthor_id=37734911" TargetMode="External"/><Relationship Id="rId43" Type="http://schemas.openxmlformats.org/officeDocument/2006/relationships/hyperlink" Target="https://pubmed.ncbi.nlm.nih.gov/?sort=date&amp;term=Roman+S&amp;cauthor_id=37734911" TargetMode="External"/><Relationship Id="rId8" Type="http://schemas.openxmlformats.org/officeDocument/2006/relationships/hyperlink" Target="https://pubmed.ncbi.nlm.nih.gov/37734911/#full-view-affiliation-3" TargetMode="External"/><Relationship Id="rId3" Type="http://schemas.openxmlformats.org/officeDocument/2006/relationships/hyperlink" Target="https://pubmed.ncbi.nlm.nih.gov/?sort=date&amp;term=Gyawali+CP&amp;cauthor_id=37734911" TargetMode="External"/><Relationship Id="rId12" Type="http://schemas.openxmlformats.org/officeDocument/2006/relationships/hyperlink" Target="https://pubmed.ncbi.nlm.nih.gov/37734911/#full-view-affiliation-5" TargetMode="External"/><Relationship Id="rId17" Type="http://schemas.openxmlformats.org/officeDocument/2006/relationships/hyperlink" Target="https://pubmed.ncbi.nlm.nih.gov/?sort=date&amp;term=Spechler+S&amp;cauthor_id=37734911" TargetMode="External"/><Relationship Id="rId25" Type="http://schemas.openxmlformats.org/officeDocument/2006/relationships/hyperlink" Target="https://pubmed.ncbi.nlm.nih.gov/?sort=date&amp;term=de+Bortoli+N&amp;cauthor_id=37734911" TargetMode="External"/><Relationship Id="rId33" Type="http://schemas.openxmlformats.org/officeDocument/2006/relationships/hyperlink" Target="https://pubmed.ncbi.nlm.nih.gov/?sort=date&amp;term=Cock+C&amp;cauthor_id=37734911" TargetMode="External"/><Relationship Id="rId38" Type="http://schemas.openxmlformats.org/officeDocument/2006/relationships/hyperlink" Target="https://pubmed.ncbi.nlm.nih.gov/37734911/#full-view-affiliation-18" TargetMode="External"/><Relationship Id="rId20" Type="http://schemas.openxmlformats.org/officeDocument/2006/relationships/hyperlink" Target="https://pubmed.ncbi.nlm.nih.gov/37734911/#full-view-affiliation-9" TargetMode="External"/><Relationship Id="rId41" Type="http://schemas.openxmlformats.org/officeDocument/2006/relationships/hyperlink" Target="https://pubmed.ncbi.nlm.nih.gov/?sort=date&amp;term=Vaezi+MF&amp;cauthor_id=37734911" TargetMode="External"/></Relationships>
</file>

<file path=ppt/notesSlides/_rels/notesSlide6.xml.rels><?xml version="1.0" encoding="UTF-8" standalone="yes"?>
<Relationships xmlns="http://schemas.openxmlformats.org/package/2006/relationships"><Relationship Id="rId13" Type="http://schemas.openxmlformats.org/officeDocument/2006/relationships/hyperlink" Target="https://pubmed.ncbi.nlm.nih.gov/?sort=date&amp;term=Savarino+E&amp;cauthor_id=37734911" TargetMode="External"/><Relationship Id="rId18" Type="http://schemas.openxmlformats.org/officeDocument/2006/relationships/hyperlink" Target="https://pubmed.ncbi.nlm.nih.gov/37734911/#full-view-affiliation-8" TargetMode="External"/><Relationship Id="rId26" Type="http://schemas.openxmlformats.org/officeDocument/2006/relationships/hyperlink" Target="https://pubmed.ncbi.nlm.nih.gov/37734911/#full-view-affiliation-12" TargetMode="External"/><Relationship Id="rId39" Type="http://schemas.openxmlformats.org/officeDocument/2006/relationships/hyperlink" Target="https://pubmed.ncbi.nlm.nih.gov/?sort=date&amp;term=Xiao+Y&amp;cauthor_id=37734911" TargetMode="External"/><Relationship Id="rId21" Type="http://schemas.openxmlformats.org/officeDocument/2006/relationships/hyperlink" Target="https://pubmed.ncbi.nlm.nih.gov/?sort=date&amp;term=Fox+MR&amp;cauthor_id=37734911" TargetMode="External"/><Relationship Id="rId34" Type="http://schemas.openxmlformats.org/officeDocument/2006/relationships/hyperlink" Target="https://pubmed.ncbi.nlm.nih.gov/37734911/#full-view-affiliation-16" TargetMode="External"/><Relationship Id="rId42" Type="http://schemas.openxmlformats.org/officeDocument/2006/relationships/hyperlink" Target="https://pubmed.ncbi.nlm.nih.gov/37734911/#full-view-affiliation-20" TargetMode="External"/><Relationship Id="rId7" Type="http://schemas.openxmlformats.org/officeDocument/2006/relationships/hyperlink" Target="https://pubmed.ncbi.nlm.nih.gov/?sort=date&amp;term=Fass+R&amp;cauthor_id=37734911" TargetMode="External"/><Relationship Id="rId2" Type="http://schemas.openxmlformats.org/officeDocument/2006/relationships/slide" Target="../slides/slide25.xml"/><Relationship Id="rId16" Type="http://schemas.openxmlformats.org/officeDocument/2006/relationships/hyperlink" Target="https://pubmed.ncbi.nlm.nih.gov/37734911/#full-view-affiliation-7" TargetMode="External"/><Relationship Id="rId29" Type="http://schemas.openxmlformats.org/officeDocument/2006/relationships/hyperlink" Target="https://pubmed.ncbi.nlm.nih.gov/?sort=date&amp;term=Cisternas+D&amp;cauthor_id=37734911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ubmed.ncbi.nlm.nih.gov/37734911/#full-view-affiliation-2" TargetMode="External"/><Relationship Id="rId11" Type="http://schemas.openxmlformats.org/officeDocument/2006/relationships/hyperlink" Target="https://pubmed.ncbi.nlm.nih.gov/?sort=date&amp;term=Pandolfino+J&amp;cauthor_id=37734911" TargetMode="External"/><Relationship Id="rId24" Type="http://schemas.openxmlformats.org/officeDocument/2006/relationships/hyperlink" Target="https://pubmed.ncbi.nlm.nih.gov/37734911/#full-view-affiliation-11" TargetMode="External"/><Relationship Id="rId32" Type="http://schemas.openxmlformats.org/officeDocument/2006/relationships/hyperlink" Target="https://pubmed.ncbi.nlm.nih.gov/37734911/#full-view-affiliation-15" TargetMode="External"/><Relationship Id="rId37" Type="http://schemas.openxmlformats.org/officeDocument/2006/relationships/hyperlink" Target="https://pubmed.ncbi.nlm.nih.gov/?sort=date&amp;term=Remes+Troche+JM&amp;cauthor_id=37734911" TargetMode="External"/><Relationship Id="rId40" Type="http://schemas.openxmlformats.org/officeDocument/2006/relationships/hyperlink" Target="https://pubmed.ncbi.nlm.nih.gov/37734911/#full-view-affiliation-19" TargetMode="External"/><Relationship Id="rId45" Type="http://schemas.openxmlformats.org/officeDocument/2006/relationships/hyperlink" Target="https://doi.org/10.1136/gutjnl-2023-330616" TargetMode="External"/><Relationship Id="rId5" Type="http://schemas.openxmlformats.org/officeDocument/2006/relationships/hyperlink" Target="https://pubmed.ncbi.nlm.nih.gov/?sort=date&amp;term=Yadlapati+R&amp;cauthor_id=37734911" TargetMode="External"/><Relationship Id="rId15" Type="http://schemas.openxmlformats.org/officeDocument/2006/relationships/hyperlink" Target="https://pubmed.ncbi.nlm.nih.gov/?sort=date&amp;term=Sifrim+D&amp;cauthor_id=37734911" TargetMode="External"/><Relationship Id="rId23" Type="http://schemas.openxmlformats.org/officeDocument/2006/relationships/hyperlink" Target="https://pubmed.ncbi.nlm.nih.gov/?sort=date&amp;term=Bhatia+S&amp;cauthor_id=37734911" TargetMode="External"/><Relationship Id="rId28" Type="http://schemas.openxmlformats.org/officeDocument/2006/relationships/hyperlink" Target="https://pubmed.ncbi.nlm.nih.gov/37734911/#full-view-affiliation-13" TargetMode="External"/><Relationship Id="rId36" Type="http://schemas.openxmlformats.org/officeDocument/2006/relationships/hyperlink" Target="https://pubmed.ncbi.nlm.nih.gov/37734911/#full-view-affiliation-17" TargetMode="External"/><Relationship Id="rId10" Type="http://schemas.openxmlformats.org/officeDocument/2006/relationships/hyperlink" Target="https://pubmed.ncbi.nlm.nih.gov/37734911/#full-view-affiliation-4" TargetMode="External"/><Relationship Id="rId19" Type="http://schemas.openxmlformats.org/officeDocument/2006/relationships/hyperlink" Target="https://pubmed.ncbi.nlm.nih.gov/?sort=date&amp;term=Zerbib+F&amp;cauthor_id=37734911" TargetMode="External"/><Relationship Id="rId31" Type="http://schemas.openxmlformats.org/officeDocument/2006/relationships/hyperlink" Target="https://pubmed.ncbi.nlm.nih.gov/?sort=date&amp;term=Chen+CL&amp;cauthor_id=37734911" TargetMode="External"/><Relationship Id="rId44" Type="http://schemas.openxmlformats.org/officeDocument/2006/relationships/hyperlink" Target="https://pubmed.ncbi.nlm.nih.gov/37734911/#full-view-affiliation-21" TargetMode="External"/><Relationship Id="rId4" Type="http://schemas.openxmlformats.org/officeDocument/2006/relationships/hyperlink" Target="https://pubmed.ncbi.nlm.nih.gov/37734911/#full-view-affiliation-1" TargetMode="External"/><Relationship Id="rId9" Type="http://schemas.openxmlformats.org/officeDocument/2006/relationships/hyperlink" Target="https://pubmed.ncbi.nlm.nih.gov/?sort=date&amp;term=Katzka+D&amp;cauthor_id=37734911" TargetMode="External"/><Relationship Id="rId14" Type="http://schemas.openxmlformats.org/officeDocument/2006/relationships/hyperlink" Target="https://pubmed.ncbi.nlm.nih.gov/37734911/#full-view-affiliation-6" TargetMode="External"/><Relationship Id="rId22" Type="http://schemas.openxmlformats.org/officeDocument/2006/relationships/hyperlink" Target="https://pubmed.ncbi.nlm.nih.gov/37734911/#full-view-affiliation-10" TargetMode="External"/><Relationship Id="rId27" Type="http://schemas.openxmlformats.org/officeDocument/2006/relationships/hyperlink" Target="https://pubmed.ncbi.nlm.nih.gov/?sort=date&amp;term=Cho+YK&amp;cauthor_id=37734911" TargetMode="External"/><Relationship Id="rId30" Type="http://schemas.openxmlformats.org/officeDocument/2006/relationships/hyperlink" Target="https://pubmed.ncbi.nlm.nih.gov/37734911/#full-view-affiliation-14" TargetMode="External"/><Relationship Id="rId35" Type="http://schemas.openxmlformats.org/officeDocument/2006/relationships/hyperlink" Target="https://pubmed.ncbi.nlm.nih.gov/?sort=date&amp;term=Hani+A&amp;cauthor_id=37734911" TargetMode="External"/><Relationship Id="rId43" Type="http://schemas.openxmlformats.org/officeDocument/2006/relationships/hyperlink" Target="https://pubmed.ncbi.nlm.nih.gov/?sort=date&amp;term=Roman+S&amp;cauthor_id=37734911" TargetMode="External"/><Relationship Id="rId8" Type="http://schemas.openxmlformats.org/officeDocument/2006/relationships/hyperlink" Target="https://pubmed.ncbi.nlm.nih.gov/37734911/#full-view-affiliation-3" TargetMode="External"/><Relationship Id="rId3" Type="http://schemas.openxmlformats.org/officeDocument/2006/relationships/hyperlink" Target="https://pubmed.ncbi.nlm.nih.gov/?sort=date&amp;term=Gyawali+CP&amp;cauthor_id=37734911" TargetMode="External"/><Relationship Id="rId12" Type="http://schemas.openxmlformats.org/officeDocument/2006/relationships/hyperlink" Target="https://pubmed.ncbi.nlm.nih.gov/37734911/#full-view-affiliation-5" TargetMode="External"/><Relationship Id="rId17" Type="http://schemas.openxmlformats.org/officeDocument/2006/relationships/hyperlink" Target="https://pubmed.ncbi.nlm.nih.gov/?sort=date&amp;term=Spechler+S&amp;cauthor_id=37734911" TargetMode="External"/><Relationship Id="rId25" Type="http://schemas.openxmlformats.org/officeDocument/2006/relationships/hyperlink" Target="https://pubmed.ncbi.nlm.nih.gov/?sort=date&amp;term=de+Bortoli+N&amp;cauthor_id=37734911" TargetMode="External"/><Relationship Id="rId33" Type="http://schemas.openxmlformats.org/officeDocument/2006/relationships/hyperlink" Target="https://pubmed.ncbi.nlm.nih.gov/?sort=date&amp;term=Cock+C&amp;cauthor_id=37734911" TargetMode="External"/><Relationship Id="rId38" Type="http://schemas.openxmlformats.org/officeDocument/2006/relationships/hyperlink" Target="https://pubmed.ncbi.nlm.nih.gov/37734911/#full-view-affiliation-18" TargetMode="External"/><Relationship Id="rId20" Type="http://schemas.openxmlformats.org/officeDocument/2006/relationships/hyperlink" Target="https://pubmed.ncbi.nlm.nih.gov/37734911/#full-view-affiliation-9" TargetMode="External"/><Relationship Id="rId41" Type="http://schemas.openxmlformats.org/officeDocument/2006/relationships/hyperlink" Target="https://pubmed.ncbi.nlm.nih.gov/?sort=date&amp;term=Vaezi+MF&amp;cauthor_id=37734911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073E34E7-5D3E-DD4B-99FC-3D92E7D452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3F59A19-7E05-9543-BCE8-EC2685CF9AA9}" type="slidenum">
              <a:rPr lang="it-IT" altLang="it-IT"/>
              <a:pPr>
                <a:spcBef>
                  <a:spcPct val="0"/>
                </a:spcBef>
              </a:pPr>
              <a:t>1</a:t>
            </a:fld>
            <a:endParaRPr lang="it-IT" altLang="it-IT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791A4873-8A5B-334A-B6DA-599EF51F9D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B2645542-D69C-774C-9586-8B357448A3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pitchFamily="-110" charset="-128"/>
              </a:rPr>
              <a:t>Obesity is currently considered an epidemic condition. Furthermore, Obesity is a strong independent risk factor 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pitchFamily="-110" charset="-128"/>
              </a:rPr>
              <a:t>gastroesophageal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pitchFamily="-110" charset="-128"/>
              </a:rPr>
              <a:t> reflux disease (GERD), esophagitis and hiatal hernia development.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pitchFamily="-110" charset="-128"/>
              </a:rPr>
              <a:t>It is currently demonstrated, as showed in this large series, that there is an inverse correlation between BMI and LES pressure, and a direct correlation between BMI and acid exposure.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pitchFamily="-110" charset="-128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EE6DD-B6EC-5842-B0BA-CE2298DDECA5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0283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EE6DD-B6EC-5842-B0BA-CE2298DDECA5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102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 err="1"/>
              <a:t>Am</a:t>
            </a:r>
            <a:r>
              <a:rPr lang="it-IT" dirty="0"/>
              <a:t> J </a:t>
            </a:r>
            <a:r>
              <a:rPr lang="it-IT" dirty="0" err="1"/>
              <a:t>Gastroenterol</a:t>
            </a:r>
            <a:r>
              <a:rPr lang="it-IT" dirty="0"/>
              <a:t> . 2023 </a:t>
            </a:r>
            <a:r>
              <a:rPr lang="it-IT" dirty="0" err="1"/>
              <a:t>May</a:t>
            </a:r>
            <a:r>
              <a:rPr lang="it-IT" dirty="0"/>
              <a:t> 1;118(5):794-801. </a:t>
            </a:r>
          </a:p>
          <a:p>
            <a:r>
              <a:rPr lang="it-IT" dirty="0" err="1"/>
              <a:t>doi</a:t>
            </a:r>
            <a:r>
              <a:rPr lang="it-IT" dirty="0"/>
              <a:t>: 10.14309/ajg.0000000000002173. </a:t>
            </a:r>
            <a:r>
              <a:rPr lang="it-IT" dirty="0" err="1"/>
              <a:t>Epub</a:t>
            </a:r>
            <a:r>
              <a:rPr lang="it-IT" dirty="0"/>
              <a:t> 2023 </a:t>
            </a:r>
            <a:r>
              <a:rPr lang="it-IT" dirty="0" err="1"/>
              <a:t>Jan</a:t>
            </a:r>
            <a:r>
              <a:rPr lang="it-IT" dirty="0"/>
              <a:t> 12. </a:t>
            </a:r>
          </a:p>
          <a:p>
            <a:r>
              <a:rPr lang="it-IT" b="1" dirty="0" err="1"/>
              <a:t>Ambulatory</a:t>
            </a:r>
            <a:r>
              <a:rPr lang="it-IT" b="1" dirty="0"/>
              <a:t> </a:t>
            </a:r>
            <a:r>
              <a:rPr lang="it-IT" b="1" dirty="0" err="1"/>
              <a:t>pH-Impedance</a:t>
            </a:r>
            <a:r>
              <a:rPr lang="it-IT" b="1" dirty="0"/>
              <a:t> </a:t>
            </a:r>
            <a:r>
              <a:rPr lang="it-IT" b="1" dirty="0" err="1"/>
              <a:t>Findings</a:t>
            </a:r>
            <a:r>
              <a:rPr lang="it-IT" b="1" dirty="0"/>
              <a:t> </a:t>
            </a:r>
            <a:r>
              <a:rPr lang="it-IT" b="1" dirty="0" err="1"/>
              <a:t>Confirm</a:t>
            </a:r>
            <a:r>
              <a:rPr lang="it-IT" b="1" dirty="0"/>
              <a:t> </a:t>
            </a:r>
            <a:r>
              <a:rPr lang="it-IT" b="1" dirty="0" err="1"/>
              <a:t>That</a:t>
            </a:r>
            <a:r>
              <a:rPr lang="it-IT" b="1" dirty="0"/>
              <a:t> Grade B </a:t>
            </a:r>
            <a:r>
              <a:rPr lang="it-IT" b="1" dirty="0" err="1"/>
              <a:t>Esophagitis</a:t>
            </a:r>
            <a:r>
              <a:rPr lang="it-IT" b="1" dirty="0"/>
              <a:t> </a:t>
            </a:r>
            <a:r>
              <a:rPr lang="it-IT" b="1" dirty="0" err="1"/>
              <a:t>Provides</a:t>
            </a:r>
            <a:r>
              <a:rPr lang="it-IT" b="1" dirty="0"/>
              <a:t> </a:t>
            </a:r>
            <a:r>
              <a:rPr lang="it-IT" b="1" dirty="0" err="1"/>
              <a:t>Objective</a:t>
            </a:r>
            <a:r>
              <a:rPr lang="it-IT" b="1" dirty="0"/>
              <a:t> </a:t>
            </a:r>
            <a:r>
              <a:rPr lang="it-IT" b="1" dirty="0" err="1"/>
              <a:t>Diagnosis</a:t>
            </a:r>
            <a:r>
              <a:rPr lang="it-IT" b="1" dirty="0"/>
              <a:t> of </a:t>
            </a:r>
            <a:r>
              <a:rPr lang="it-IT" b="1" dirty="0" err="1"/>
              <a:t>Gastroesophageal</a:t>
            </a:r>
            <a:r>
              <a:rPr lang="it-IT" b="1" dirty="0"/>
              <a:t> </a:t>
            </a:r>
            <a:r>
              <a:rPr lang="it-IT" b="1" dirty="0" err="1"/>
              <a:t>Reflux</a:t>
            </a:r>
            <a:r>
              <a:rPr lang="it-IT" b="1" dirty="0"/>
              <a:t> Disease </a:t>
            </a:r>
          </a:p>
          <a:p>
            <a:r>
              <a:rPr lang="it-IT" dirty="0">
                <a:hlinkClick r:id="rId3"/>
              </a:rPr>
              <a:t>Pierfrancesco Visaggi</a:t>
            </a:r>
            <a:r>
              <a:rPr lang="it-IT" baseline="30000" dirty="0"/>
              <a:t> </a:t>
            </a:r>
            <a:r>
              <a:rPr lang="it-IT" baseline="30000" dirty="0">
                <a:hlinkClick r:id="rId4" tooltip="Gastroenterology Unit, Department of Translational Research and New Technologies in Medicine and Surgery, University of Pisa, Pisa, Italy."/>
              </a:rPr>
              <a:t> 1 </a:t>
            </a:r>
            <a:r>
              <a:rPr lang="it-IT" baseline="30000" dirty="0"/>
              <a:t> </a:t>
            </a:r>
            <a:r>
              <a:rPr lang="it-IT" baseline="30000" dirty="0">
                <a:hlinkClick r:id="rId5" tooltip="Centre for Esophageal Diseases, Guy's and St. Thomas Hospital, London, UK."/>
              </a:rPr>
              <a:t> 2 </a:t>
            </a:r>
            <a:r>
              <a:rPr lang="it-IT" dirty="0"/>
              <a:t>, </a:t>
            </a:r>
            <a:r>
              <a:rPr lang="it-IT" dirty="0">
                <a:hlinkClick r:id="rId6"/>
              </a:rPr>
              <a:t>Giulio Del Corso</a:t>
            </a:r>
            <a:r>
              <a:rPr lang="it-IT" baseline="30000" dirty="0"/>
              <a:t> </a:t>
            </a:r>
            <a:r>
              <a:rPr lang="it-IT" baseline="30000" dirty="0">
                <a:hlinkClick r:id="rId7" tooltip="GSSI, Gran Sasso Science Institute, L'Aquila, Italy."/>
              </a:rPr>
              <a:t> 3 </a:t>
            </a:r>
            <a:r>
              <a:rPr lang="it-IT" dirty="0"/>
              <a:t>, </a:t>
            </a:r>
            <a:r>
              <a:rPr lang="it-IT" dirty="0">
                <a:hlinkClick r:id="rId8"/>
              </a:rPr>
              <a:t>C </a:t>
            </a:r>
            <a:r>
              <a:rPr lang="it-IT" dirty="0" err="1">
                <a:hlinkClick r:id="rId8"/>
              </a:rPr>
              <a:t>Prakash</a:t>
            </a:r>
            <a:r>
              <a:rPr lang="it-IT" dirty="0">
                <a:hlinkClick r:id="rId8"/>
              </a:rPr>
              <a:t> </a:t>
            </a:r>
            <a:r>
              <a:rPr lang="it-IT" dirty="0" err="1">
                <a:hlinkClick r:id="rId8"/>
              </a:rPr>
              <a:t>Gyawali</a:t>
            </a:r>
            <a:r>
              <a:rPr lang="it-IT" baseline="30000" dirty="0"/>
              <a:t> </a:t>
            </a:r>
            <a:r>
              <a:rPr lang="it-IT" baseline="30000" dirty="0">
                <a:hlinkClick r:id="rId9" tooltip="Division of Gastroenterology, University Washington University School of Medicine, St. Louis, Missouri, USA."/>
              </a:rPr>
              <a:t> 4 </a:t>
            </a:r>
            <a:r>
              <a:rPr lang="it-IT" dirty="0"/>
              <a:t>, </a:t>
            </a:r>
            <a:r>
              <a:rPr lang="it-IT" dirty="0">
                <a:hlinkClick r:id="rId10"/>
              </a:rPr>
              <a:t>Matteo Ghisa</a:t>
            </a:r>
            <a:r>
              <a:rPr lang="it-IT" baseline="30000" dirty="0"/>
              <a:t> </a:t>
            </a:r>
            <a:r>
              <a:rPr lang="it-IT" baseline="30000" dirty="0">
                <a:hlinkClick r:id="rId11" tooltip="Division of Gastroenterology, Department of Surgery, Oncology and Gastroenterology, University of Padua, Padua, Italy."/>
              </a:rPr>
              <a:t> 5 </a:t>
            </a:r>
            <a:r>
              <a:rPr lang="it-IT" dirty="0"/>
              <a:t>, </a:t>
            </a:r>
            <a:r>
              <a:rPr lang="it-IT" dirty="0">
                <a:hlinkClick r:id="rId12"/>
              </a:rPr>
              <a:t>Federica Baiano Svizzero</a:t>
            </a:r>
            <a:r>
              <a:rPr lang="it-IT" baseline="30000" dirty="0"/>
              <a:t> </a:t>
            </a:r>
            <a:r>
              <a:rPr lang="it-IT" baseline="30000" dirty="0">
                <a:hlinkClick r:id="rId4" tooltip="Gastroenterology Unit, Department of Translational Research and New Technologies in Medicine and Surgery, University of Pisa, Pisa, Italy."/>
              </a:rPr>
              <a:t> 1 </a:t>
            </a:r>
            <a:r>
              <a:rPr lang="it-IT" dirty="0"/>
              <a:t>, </a:t>
            </a:r>
            <a:r>
              <a:rPr lang="it-IT" dirty="0">
                <a:hlinkClick r:id="rId13"/>
              </a:rPr>
              <a:t>Delio Stefani Donati</a:t>
            </a:r>
            <a:r>
              <a:rPr lang="it-IT" baseline="30000" dirty="0"/>
              <a:t> </a:t>
            </a:r>
            <a:r>
              <a:rPr lang="it-IT" baseline="30000" dirty="0">
                <a:hlinkClick r:id="rId4" tooltip="Gastroenterology Unit, Department of Translational Research and New Technologies in Medicine and Surgery, University of Pisa, Pisa, Italy."/>
              </a:rPr>
              <a:t> 1 </a:t>
            </a:r>
            <a:r>
              <a:rPr lang="it-IT" dirty="0"/>
              <a:t>, </a:t>
            </a:r>
            <a:r>
              <a:rPr lang="it-IT" dirty="0">
                <a:hlinkClick r:id="rId14"/>
              </a:rPr>
              <a:t>Arianna Venturini</a:t>
            </a:r>
            <a:r>
              <a:rPr lang="it-IT" baseline="30000" dirty="0"/>
              <a:t> </a:t>
            </a:r>
            <a:r>
              <a:rPr lang="it-IT" baseline="30000" dirty="0">
                <a:hlinkClick r:id="rId4" tooltip="Gastroenterology Unit, Department of Translational Research and New Technologies in Medicine and Surgery, University of Pisa, Pisa, Italy."/>
              </a:rPr>
              <a:t> 1 </a:t>
            </a:r>
            <a:r>
              <a:rPr lang="it-IT" dirty="0"/>
              <a:t>, </a:t>
            </a:r>
            <a:r>
              <a:rPr lang="it-IT" dirty="0">
                <a:hlinkClick r:id="rId15"/>
              </a:rPr>
              <a:t>Vincenzo </a:t>
            </a:r>
            <a:r>
              <a:rPr lang="it-IT" dirty="0" err="1">
                <a:hlinkClick r:id="rId15"/>
              </a:rPr>
              <a:t>Savarino</a:t>
            </a:r>
            <a:r>
              <a:rPr lang="it-IT" baseline="30000" dirty="0"/>
              <a:t> </a:t>
            </a:r>
            <a:r>
              <a:rPr lang="it-IT" baseline="30000" dirty="0">
                <a:hlinkClick r:id="rId16" tooltip="Division of Gastroenterology, Department of Internal Medicine (DIMI), University of Genoa, Genoa, Italy."/>
              </a:rPr>
              <a:t> 6 </a:t>
            </a:r>
            <a:r>
              <a:rPr lang="it-IT" dirty="0"/>
              <a:t>, </a:t>
            </a:r>
            <a:r>
              <a:rPr lang="it-IT" dirty="0">
                <a:hlinkClick r:id="rId17"/>
              </a:rPr>
              <a:t>Roberto </a:t>
            </a:r>
            <a:r>
              <a:rPr lang="it-IT" dirty="0" err="1">
                <a:hlinkClick r:id="rId17"/>
              </a:rPr>
              <a:t>Penagini</a:t>
            </a:r>
            <a:r>
              <a:rPr lang="it-IT" baseline="30000" dirty="0"/>
              <a:t> </a:t>
            </a:r>
            <a:r>
              <a:rPr lang="it-IT" baseline="30000" dirty="0">
                <a:hlinkClick r:id="rId18" tooltip="Gastroenterology and Endoscopy Unit, Department of Pathophysiology and Transplantation, Fondazione IRCCS Ca' Granda Ospedale Maggiore Policlinico, University of Milan, Milan, Italy."/>
              </a:rPr>
              <a:t> 7 </a:t>
            </a:r>
            <a:r>
              <a:rPr lang="it-IT" dirty="0"/>
              <a:t>, </a:t>
            </a:r>
            <a:r>
              <a:rPr lang="it-IT" dirty="0">
                <a:hlinkClick r:id="rId19"/>
              </a:rPr>
              <a:t>Sebastian Zeki</a:t>
            </a:r>
            <a:r>
              <a:rPr lang="it-IT" baseline="30000" dirty="0"/>
              <a:t> </a:t>
            </a:r>
            <a:r>
              <a:rPr lang="it-IT" baseline="30000" dirty="0">
                <a:hlinkClick r:id="rId5" tooltip="Centre for Esophageal Diseases, Guy's and St. Thomas Hospital, London, UK."/>
              </a:rPr>
              <a:t> 2 </a:t>
            </a:r>
            <a:r>
              <a:rPr lang="it-IT" baseline="30000" dirty="0"/>
              <a:t> </a:t>
            </a:r>
            <a:r>
              <a:rPr lang="it-IT" baseline="30000" dirty="0">
                <a:hlinkClick r:id="rId20" tooltip="Guy's and St Thomas' Esophagogastric Centre, London, UK."/>
              </a:rPr>
              <a:t> 8 </a:t>
            </a:r>
            <a:r>
              <a:rPr lang="it-IT" dirty="0"/>
              <a:t>, </a:t>
            </a:r>
            <a:r>
              <a:rPr lang="it-IT" dirty="0">
                <a:hlinkClick r:id="rId21"/>
              </a:rPr>
              <a:t>Massimo Bellini</a:t>
            </a:r>
            <a:r>
              <a:rPr lang="it-IT" baseline="30000" dirty="0"/>
              <a:t> </a:t>
            </a:r>
            <a:r>
              <a:rPr lang="it-IT" baseline="30000" dirty="0">
                <a:hlinkClick r:id="rId4" tooltip="Gastroenterology Unit, Department of Translational Research and New Technologies in Medicine and Surgery, University of Pisa, Pisa, Italy."/>
              </a:rPr>
              <a:t> 1 </a:t>
            </a:r>
            <a:r>
              <a:rPr lang="it-IT" dirty="0"/>
              <a:t>, </a:t>
            </a:r>
            <a:r>
              <a:rPr lang="it-IT" dirty="0">
                <a:hlinkClick r:id="rId22"/>
              </a:rPr>
              <a:t>Edoardo V </a:t>
            </a:r>
            <a:r>
              <a:rPr lang="it-IT" dirty="0" err="1">
                <a:hlinkClick r:id="rId22"/>
              </a:rPr>
              <a:t>Savarino</a:t>
            </a:r>
            <a:r>
              <a:rPr lang="it-IT" baseline="30000" dirty="0"/>
              <a:t> </a:t>
            </a:r>
            <a:r>
              <a:rPr lang="it-IT" baseline="30000" dirty="0">
                <a:hlinkClick r:id="rId11" tooltip="Division of Gastroenterology, Department of Surgery, Oncology and Gastroenterology, University of Padua, Padua, Italy."/>
              </a:rPr>
              <a:t> 5 </a:t>
            </a:r>
            <a:r>
              <a:rPr lang="it-IT" dirty="0"/>
              <a:t>, </a:t>
            </a:r>
            <a:r>
              <a:rPr lang="it-IT" dirty="0">
                <a:hlinkClick r:id="rId23"/>
              </a:rPr>
              <a:t>Nicola de </a:t>
            </a:r>
            <a:r>
              <a:rPr lang="it-IT" dirty="0" err="1">
                <a:hlinkClick r:id="rId23"/>
              </a:rPr>
              <a:t>Bortoli</a:t>
            </a:r>
            <a:r>
              <a:rPr lang="it-IT" baseline="30000" dirty="0"/>
              <a:t> </a:t>
            </a:r>
            <a:r>
              <a:rPr lang="it-IT" baseline="30000" dirty="0">
                <a:hlinkClick r:id="rId4" tooltip="Gastroenterology Unit, Department of Translational Research and New Technologies in Medicine and Surgery, University of Pisa, Pisa, Italy."/>
              </a:rPr>
              <a:t> 1 </a:t>
            </a:r>
            <a:endParaRPr lang="it-IT" dirty="0"/>
          </a:p>
          <a:p>
            <a:r>
              <a:rPr lang="it-IT" dirty="0" err="1"/>
              <a:t>Affiliations</a:t>
            </a:r>
            <a:r>
              <a:rPr lang="it-IT" dirty="0"/>
              <a:t> </a:t>
            </a:r>
          </a:p>
          <a:p>
            <a:r>
              <a:rPr lang="it-IT" dirty="0"/>
              <a:t>PMID: </a:t>
            </a:r>
            <a:r>
              <a:rPr lang="it-IT" b="1" dirty="0"/>
              <a:t>36633477</a:t>
            </a:r>
            <a:r>
              <a:rPr lang="it-IT" dirty="0"/>
              <a:t> </a:t>
            </a:r>
          </a:p>
          <a:p>
            <a:r>
              <a:rPr lang="it-IT" dirty="0"/>
              <a:t>DOI: </a:t>
            </a:r>
            <a:r>
              <a:rPr lang="it-IT" dirty="0">
                <a:hlinkClick r:id="rId24"/>
              </a:rPr>
              <a:t>10.14309/ajg.0000000000002173 </a:t>
            </a:r>
            <a:endParaRPr lang="it-IT" dirty="0"/>
          </a:p>
          <a:p>
            <a:r>
              <a:rPr lang="it-IT" b="1" dirty="0"/>
              <a:t>Abstract </a:t>
            </a:r>
          </a:p>
          <a:p>
            <a:r>
              <a:rPr lang="it-IT" b="1" dirty="0" err="1"/>
              <a:t>Introduction</a:t>
            </a:r>
            <a:r>
              <a:rPr lang="it-IT" b="1" dirty="0"/>
              <a:t>: </a:t>
            </a:r>
            <a:r>
              <a:rPr lang="it-IT" dirty="0"/>
              <a:t>The Lyon Consensus </a:t>
            </a:r>
            <a:r>
              <a:rPr lang="it-IT" dirty="0" err="1"/>
              <a:t>designates</a:t>
            </a:r>
            <a:r>
              <a:rPr lang="it-IT" dirty="0"/>
              <a:t> Los Angeles (LA) grade C/D </a:t>
            </a:r>
            <a:r>
              <a:rPr lang="it-IT" dirty="0" err="1"/>
              <a:t>esophagitis</a:t>
            </a:r>
            <a:r>
              <a:rPr lang="it-IT" dirty="0"/>
              <a:t> or acid exposure time (AET) &gt;6% on </a:t>
            </a:r>
            <a:r>
              <a:rPr lang="it-IT" dirty="0" err="1"/>
              <a:t>impedance-pH</a:t>
            </a:r>
            <a:r>
              <a:rPr lang="it-IT" dirty="0"/>
              <a:t> monitoring (MII-</a:t>
            </a:r>
            <a:r>
              <a:rPr lang="it-IT" dirty="0" err="1"/>
              <a:t>pH</a:t>
            </a:r>
            <a:r>
              <a:rPr lang="it-IT" dirty="0"/>
              <a:t>) </a:t>
            </a:r>
            <a:r>
              <a:rPr lang="it-IT" dirty="0" err="1"/>
              <a:t>as</a:t>
            </a:r>
            <a:r>
              <a:rPr lang="it-IT" dirty="0"/>
              <a:t> conclusive for </a:t>
            </a:r>
            <a:r>
              <a:rPr lang="it-IT" dirty="0" err="1"/>
              <a:t>gastroesophageal</a:t>
            </a:r>
            <a:r>
              <a:rPr lang="it-IT" dirty="0"/>
              <a:t> </a:t>
            </a:r>
            <a:r>
              <a:rPr lang="it-IT" dirty="0" err="1"/>
              <a:t>reflux</a:t>
            </a:r>
            <a:r>
              <a:rPr lang="it-IT" dirty="0"/>
              <a:t> disease (GERD).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aimed</a:t>
            </a:r>
            <a:r>
              <a:rPr lang="it-IT" dirty="0"/>
              <a:t> to </a:t>
            </a:r>
            <a:r>
              <a:rPr lang="it-IT" dirty="0" err="1"/>
              <a:t>evaluate</a:t>
            </a:r>
            <a:r>
              <a:rPr lang="it-IT" dirty="0"/>
              <a:t> </a:t>
            </a:r>
            <a:r>
              <a:rPr lang="it-IT" dirty="0" err="1"/>
              <a:t>proportions</a:t>
            </a:r>
            <a:r>
              <a:rPr lang="it-IT" dirty="0"/>
              <a:t> with </a:t>
            </a:r>
            <a:r>
              <a:rPr lang="it-IT" dirty="0" err="1"/>
              <a:t>objective</a:t>
            </a:r>
            <a:r>
              <a:rPr lang="it-IT" dirty="0"/>
              <a:t> GERD </a:t>
            </a:r>
            <a:r>
              <a:rPr lang="it-IT" dirty="0" err="1"/>
              <a:t>among</a:t>
            </a:r>
            <a:r>
              <a:rPr lang="it-IT" dirty="0"/>
              <a:t> </a:t>
            </a:r>
            <a:r>
              <a:rPr lang="it-IT" dirty="0" err="1"/>
              <a:t>symptomatic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with LA grade A, B, and C </a:t>
            </a:r>
            <a:r>
              <a:rPr lang="it-IT" dirty="0" err="1"/>
              <a:t>esophagitis</a:t>
            </a:r>
            <a:r>
              <a:rPr lang="it-IT" dirty="0"/>
              <a:t> on </a:t>
            </a:r>
            <a:r>
              <a:rPr lang="it-IT" dirty="0" err="1"/>
              <a:t>endoscopy</a:t>
            </a:r>
            <a:r>
              <a:rPr lang="it-IT" dirty="0"/>
              <a:t>. </a:t>
            </a:r>
          </a:p>
          <a:p>
            <a:r>
              <a:rPr lang="it-IT" b="1" dirty="0"/>
              <a:t>Methods: </a:t>
            </a:r>
            <a:r>
              <a:rPr lang="it-IT" dirty="0" err="1"/>
              <a:t>Demographics</a:t>
            </a:r>
            <a:r>
              <a:rPr lang="it-IT" dirty="0"/>
              <a:t>, </a:t>
            </a:r>
            <a:r>
              <a:rPr lang="it-IT" dirty="0" err="1"/>
              <a:t>clinical</a:t>
            </a:r>
            <a:r>
              <a:rPr lang="it-IT" dirty="0"/>
              <a:t> data, </a:t>
            </a:r>
            <a:r>
              <a:rPr lang="it-IT" dirty="0" err="1"/>
              <a:t>endoscopy</a:t>
            </a:r>
            <a:r>
              <a:rPr lang="it-IT" dirty="0"/>
              <a:t> </a:t>
            </a:r>
            <a:r>
              <a:rPr lang="it-IT" dirty="0" err="1"/>
              <a:t>findings</a:t>
            </a:r>
            <a:r>
              <a:rPr lang="it-IT" dirty="0"/>
              <a:t>, and </a:t>
            </a:r>
            <a:r>
              <a:rPr lang="it-IT" dirty="0" err="1"/>
              <a:t>objective</a:t>
            </a:r>
            <a:r>
              <a:rPr lang="it-IT" dirty="0"/>
              <a:t> </a:t>
            </a:r>
            <a:r>
              <a:rPr lang="it-IT" dirty="0" err="1"/>
              <a:t>proton</a:t>
            </a:r>
            <a:r>
              <a:rPr lang="it-IT" dirty="0"/>
              <a:t>-pump </a:t>
            </a:r>
            <a:r>
              <a:rPr lang="it-IT" dirty="0" err="1"/>
              <a:t>inhibitor</a:t>
            </a:r>
            <a:r>
              <a:rPr lang="it-IT" dirty="0"/>
              <a:t> </a:t>
            </a:r>
            <a:r>
              <a:rPr lang="it-IT" dirty="0" err="1"/>
              <a:t>response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collected</a:t>
            </a:r>
            <a:r>
              <a:rPr lang="it-IT" dirty="0"/>
              <a:t> from </a:t>
            </a:r>
            <a:r>
              <a:rPr lang="it-IT" dirty="0" err="1"/>
              <a:t>symptomatic</a:t>
            </a:r>
            <a:r>
              <a:rPr lang="it-IT" dirty="0"/>
              <a:t> </a:t>
            </a:r>
            <a:r>
              <a:rPr lang="it-IT" dirty="0" err="1"/>
              <a:t>prospectively</a:t>
            </a:r>
            <a:r>
              <a:rPr lang="it-IT" dirty="0"/>
              <a:t> </a:t>
            </a:r>
            <a:r>
              <a:rPr lang="it-IT" dirty="0" err="1"/>
              <a:t>enrolled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from 2 </a:t>
            </a:r>
            <a:r>
              <a:rPr lang="it-IT" dirty="0" err="1"/>
              <a:t>referral</a:t>
            </a:r>
            <a:r>
              <a:rPr lang="it-IT" dirty="0"/>
              <a:t> centers. Off-therapy MII-</a:t>
            </a:r>
            <a:r>
              <a:rPr lang="it-IT" dirty="0" err="1"/>
              <a:t>pH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included</a:t>
            </a:r>
            <a:r>
              <a:rPr lang="it-IT" dirty="0"/>
              <a:t> AET,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reflux</a:t>
            </a:r>
            <a:r>
              <a:rPr lang="it-IT" dirty="0"/>
              <a:t> </a:t>
            </a:r>
            <a:r>
              <a:rPr lang="it-IT" dirty="0" err="1"/>
              <a:t>episodes</a:t>
            </a:r>
            <a:r>
              <a:rPr lang="it-IT" dirty="0"/>
              <a:t>, </a:t>
            </a:r>
            <a:r>
              <a:rPr lang="it-IT" dirty="0" err="1"/>
              <a:t>mean</a:t>
            </a:r>
            <a:r>
              <a:rPr lang="it-IT" dirty="0"/>
              <a:t> </a:t>
            </a:r>
            <a:r>
              <a:rPr lang="it-IT" dirty="0" err="1"/>
              <a:t>nocturnal</a:t>
            </a:r>
            <a:r>
              <a:rPr lang="it-IT" dirty="0"/>
              <a:t> baseline </a:t>
            </a:r>
            <a:r>
              <a:rPr lang="it-IT" dirty="0" err="1"/>
              <a:t>impedance</a:t>
            </a:r>
            <a:r>
              <a:rPr lang="it-IT" dirty="0"/>
              <a:t>, and </a:t>
            </a:r>
            <a:r>
              <a:rPr lang="it-IT" dirty="0" err="1"/>
              <a:t>postreflux</a:t>
            </a:r>
            <a:r>
              <a:rPr lang="it-IT" dirty="0"/>
              <a:t> </a:t>
            </a:r>
            <a:r>
              <a:rPr lang="it-IT" dirty="0" err="1"/>
              <a:t>swallow-induced</a:t>
            </a:r>
            <a:r>
              <a:rPr lang="it-IT" dirty="0"/>
              <a:t> </a:t>
            </a:r>
            <a:r>
              <a:rPr lang="it-IT" dirty="0" err="1"/>
              <a:t>peristaltic</a:t>
            </a:r>
            <a:r>
              <a:rPr lang="it-IT" dirty="0"/>
              <a:t> 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index</a:t>
            </a:r>
            <a:r>
              <a:rPr lang="it-IT" dirty="0"/>
              <a:t>. </a:t>
            </a:r>
            <a:r>
              <a:rPr lang="it-IT" dirty="0" err="1"/>
              <a:t>Objective</a:t>
            </a:r>
            <a:r>
              <a:rPr lang="it-IT" dirty="0"/>
              <a:t> GERD </a:t>
            </a:r>
            <a:r>
              <a:rPr lang="it-IT" dirty="0" err="1"/>
              <a:t>evidence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compared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LA </a:t>
            </a:r>
            <a:r>
              <a:rPr lang="it-IT" dirty="0" err="1"/>
              <a:t>grades</a:t>
            </a:r>
            <a:r>
              <a:rPr lang="it-IT" dirty="0"/>
              <a:t>. </a:t>
            </a:r>
          </a:p>
          <a:p>
            <a:r>
              <a:rPr lang="it-IT" b="1" dirty="0"/>
              <a:t>Results: </a:t>
            </a:r>
            <a:r>
              <a:rPr lang="it-IT" dirty="0"/>
              <a:t>Of 155 </a:t>
            </a:r>
            <a:r>
              <a:rPr lang="it-IT" dirty="0" err="1"/>
              <a:t>patients</a:t>
            </a:r>
            <a:r>
              <a:rPr lang="it-IT" dirty="0"/>
              <a:t> (LA grade A: 74 </a:t>
            </a:r>
            <a:r>
              <a:rPr lang="it-IT" dirty="0" err="1"/>
              <a:t>patients</a:t>
            </a:r>
            <a:r>
              <a:rPr lang="it-IT" dirty="0"/>
              <a:t>, B: 61 </a:t>
            </a:r>
            <a:r>
              <a:rPr lang="it-IT" dirty="0" err="1"/>
              <a:t>patients</a:t>
            </a:r>
            <a:r>
              <a:rPr lang="it-IT" dirty="0"/>
              <a:t>, and C: 20 </a:t>
            </a:r>
            <a:r>
              <a:rPr lang="it-IT" dirty="0" err="1"/>
              <a:t>patients</a:t>
            </a:r>
            <a:r>
              <a:rPr lang="it-IT" dirty="0"/>
              <a:t>), </a:t>
            </a:r>
            <a:r>
              <a:rPr lang="it-IT" dirty="0" err="1"/>
              <a:t>demographics</a:t>
            </a:r>
            <a:r>
              <a:rPr lang="it-IT" dirty="0"/>
              <a:t> and presentation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similar</a:t>
            </a:r>
            <a:r>
              <a:rPr lang="it-IT" dirty="0"/>
              <a:t> </a:t>
            </a:r>
            <a:r>
              <a:rPr lang="it-IT" dirty="0" err="1"/>
              <a:t>across</a:t>
            </a:r>
            <a:r>
              <a:rPr lang="it-IT" dirty="0"/>
              <a:t> LA </a:t>
            </a:r>
            <a:r>
              <a:rPr lang="it-IT" dirty="0" err="1"/>
              <a:t>grades</a:t>
            </a:r>
            <a:r>
              <a:rPr lang="it-IT" dirty="0"/>
              <a:t>. AET &gt;6%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seen</a:t>
            </a:r>
            <a:r>
              <a:rPr lang="it-IT" dirty="0"/>
              <a:t> in 1.4%, 52.5%, and 75%, </a:t>
            </a:r>
            <a:r>
              <a:rPr lang="it-IT" dirty="0" err="1"/>
              <a:t>respectively</a:t>
            </a:r>
            <a:r>
              <a:rPr lang="it-IT" dirty="0"/>
              <a:t>, in LA </a:t>
            </a:r>
            <a:r>
              <a:rPr lang="it-IT" dirty="0" err="1"/>
              <a:t>grades</a:t>
            </a:r>
            <a:r>
              <a:rPr lang="it-IT" dirty="0"/>
              <a:t> A, B, and C. Using additional MII-</a:t>
            </a:r>
            <a:r>
              <a:rPr lang="it-IT" dirty="0" err="1"/>
              <a:t>pH</a:t>
            </a:r>
            <a:r>
              <a:rPr lang="it-IT" dirty="0"/>
              <a:t> </a:t>
            </a:r>
            <a:r>
              <a:rPr lang="it-IT" dirty="0" err="1"/>
              <a:t>metrics</a:t>
            </a:r>
            <a:r>
              <a:rPr lang="it-IT" dirty="0"/>
              <a:t>, an additional 16.2% with LA grade A and 47.5% with LA grade B </a:t>
            </a:r>
            <a:r>
              <a:rPr lang="it-IT" dirty="0" err="1"/>
              <a:t>esophagitis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AET 4%-6% with low </a:t>
            </a:r>
            <a:r>
              <a:rPr lang="it-IT" dirty="0" err="1"/>
              <a:t>mean</a:t>
            </a:r>
            <a:r>
              <a:rPr lang="it-IT" dirty="0"/>
              <a:t> </a:t>
            </a:r>
            <a:r>
              <a:rPr lang="it-IT" dirty="0" err="1"/>
              <a:t>nocturnal</a:t>
            </a:r>
            <a:r>
              <a:rPr lang="it-IT" dirty="0"/>
              <a:t> baseline </a:t>
            </a:r>
            <a:r>
              <a:rPr lang="it-IT" dirty="0" err="1"/>
              <a:t>impedance</a:t>
            </a:r>
            <a:r>
              <a:rPr lang="it-IT" dirty="0"/>
              <a:t> and </a:t>
            </a:r>
            <a:r>
              <a:rPr lang="it-IT" dirty="0" err="1"/>
              <a:t>postreflux</a:t>
            </a:r>
            <a:r>
              <a:rPr lang="it-IT" dirty="0"/>
              <a:t> </a:t>
            </a:r>
            <a:r>
              <a:rPr lang="it-IT" dirty="0" err="1"/>
              <a:t>swallow-induced</a:t>
            </a:r>
            <a:r>
              <a:rPr lang="it-IT" dirty="0"/>
              <a:t> </a:t>
            </a:r>
            <a:r>
              <a:rPr lang="it-IT" dirty="0" err="1"/>
              <a:t>peristaltic</a:t>
            </a:r>
            <a:r>
              <a:rPr lang="it-IT" dirty="0"/>
              <a:t> 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index</a:t>
            </a:r>
            <a:r>
              <a:rPr lang="it-IT" dirty="0"/>
              <a:t>;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no additional </a:t>
            </a:r>
            <a:r>
              <a:rPr lang="it-IT" dirty="0" err="1"/>
              <a:t>gains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the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reflux</a:t>
            </a:r>
            <a:r>
              <a:rPr lang="it-IT" dirty="0"/>
              <a:t> </a:t>
            </a:r>
            <a:r>
              <a:rPr lang="it-IT" dirty="0" err="1"/>
              <a:t>episodes</a:t>
            </a:r>
            <a:r>
              <a:rPr lang="it-IT" dirty="0"/>
              <a:t> or </a:t>
            </a:r>
            <a:r>
              <a:rPr lang="it-IT" dirty="0" err="1"/>
              <a:t>symptom-reflux</a:t>
            </a:r>
            <a:r>
              <a:rPr lang="it-IT" dirty="0"/>
              <a:t> </a:t>
            </a:r>
            <a:r>
              <a:rPr lang="it-IT" dirty="0" err="1"/>
              <a:t>association</a:t>
            </a:r>
            <a:r>
              <a:rPr lang="it-IT" dirty="0"/>
              <a:t> </a:t>
            </a:r>
            <a:r>
              <a:rPr lang="it-IT" dirty="0" err="1"/>
              <a:t>metrics</a:t>
            </a:r>
            <a:r>
              <a:rPr lang="it-IT" dirty="0"/>
              <a:t>. </a:t>
            </a:r>
            <a:r>
              <a:rPr lang="it-IT" dirty="0" err="1"/>
              <a:t>Compared</a:t>
            </a:r>
            <a:r>
              <a:rPr lang="it-IT" dirty="0"/>
              <a:t> with LA grade C (100% conclusive GERD </a:t>
            </a:r>
            <a:r>
              <a:rPr lang="it-IT" dirty="0" err="1"/>
              <a:t>based</a:t>
            </a:r>
            <a:r>
              <a:rPr lang="it-IT" dirty="0"/>
              <a:t> on </a:t>
            </a:r>
            <a:r>
              <a:rPr lang="it-IT" dirty="0" err="1"/>
              <a:t>endoscopic</a:t>
            </a:r>
            <a:r>
              <a:rPr lang="it-IT" dirty="0"/>
              <a:t> </a:t>
            </a:r>
            <a:r>
              <a:rPr lang="it-IT" dirty="0" err="1"/>
              <a:t>findings</a:t>
            </a:r>
            <a:r>
              <a:rPr lang="it-IT" dirty="0"/>
              <a:t>), 100% of LA grade B </a:t>
            </a:r>
            <a:r>
              <a:rPr lang="it-IT" dirty="0" err="1"/>
              <a:t>esophagitis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</a:t>
            </a:r>
            <a:r>
              <a:rPr lang="it-IT" dirty="0" err="1"/>
              <a:t>objective</a:t>
            </a:r>
            <a:r>
              <a:rPr lang="it-IT" dirty="0"/>
              <a:t> GERD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17.6% with LA grade A </a:t>
            </a:r>
            <a:r>
              <a:rPr lang="it-IT" dirty="0" err="1"/>
              <a:t>esophagitis</a:t>
            </a:r>
            <a:r>
              <a:rPr lang="it-IT" dirty="0"/>
              <a:t> ( P &lt; 0.001 </a:t>
            </a:r>
            <a:r>
              <a:rPr lang="it-IT" dirty="0" err="1"/>
              <a:t>compared</a:t>
            </a:r>
            <a:r>
              <a:rPr lang="it-IT" dirty="0"/>
              <a:t> with </a:t>
            </a:r>
            <a:r>
              <a:rPr lang="it-IT" dirty="0" err="1"/>
              <a:t>each</a:t>
            </a:r>
            <a:r>
              <a:rPr lang="it-IT" dirty="0"/>
              <a:t>). Proton-pump </a:t>
            </a:r>
            <a:r>
              <a:rPr lang="it-IT" dirty="0" err="1"/>
              <a:t>inhibitor</a:t>
            </a:r>
            <a:r>
              <a:rPr lang="it-IT" dirty="0"/>
              <a:t> </a:t>
            </a:r>
            <a:r>
              <a:rPr lang="it-IT" dirty="0" err="1"/>
              <a:t>response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comparable </a:t>
            </a:r>
            <a:r>
              <a:rPr lang="it-IT" dirty="0" err="1"/>
              <a:t>between</a:t>
            </a:r>
            <a:r>
              <a:rPr lang="it-IT" dirty="0"/>
              <a:t> LA </a:t>
            </a:r>
            <a:r>
              <a:rPr lang="it-IT" dirty="0" err="1"/>
              <a:t>grades</a:t>
            </a:r>
            <a:r>
              <a:rPr lang="it-IT" dirty="0"/>
              <a:t> B and C (74% and 70%, </a:t>
            </a:r>
            <a:r>
              <a:rPr lang="it-IT" dirty="0" err="1"/>
              <a:t>respectively</a:t>
            </a:r>
            <a:r>
              <a:rPr lang="it-IT" dirty="0"/>
              <a:t>) </a:t>
            </a:r>
            <a:r>
              <a:rPr lang="it-IT" dirty="0" err="1"/>
              <a:t>but</a:t>
            </a:r>
            <a:r>
              <a:rPr lang="it-IT" dirty="0"/>
              <a:t> low in LA grade A (39%, P &lt; 0.001). </a:t>
            </a:r>
          </a:p>
          <a:p>
            <a:r>
              <a:rPr lang="it-IT" b="1" dirty="0" err="1"/>
              <a:t>Discussion</a:t>
            </a:r>
            <a:r>
              <a:rPr lang="it-IT" b="1" dirty="0"/>
              <a:t>: </a:t>
            </a:r>
            <a:r>
              <a:rPr lang="it-IT" dirty="0"/>
              <a:t>Grade B </a:t>
            </a:r>
            <a:r>
              <a:rPr lang="it-IT" dirty="0" err="1"/>
              <a:t>esophagitis</a:t>
            </a:r>
            <a:r>
              <a:rPr lang="it-IT" dirty="0"/>
              <a:t> </a:t>
            </a:r>
            <a:r>
              <a:rPr lang="it-IT" dirty="0" err="1"/>
              <a:t>indicates</a:t>
            </a:r>
            <a:r>
              <a:rPr lang="it-IT" dirty="0"/>
              <a:t> an </a:t>
            </a:r>
            <a:r>
              <a:rPr lang="it-IT" dirty="0" err="1"/>
              <a:t>objective</a:t>
            </a:r>
            <a:r>
              <a:rPr lang="it-IT" dirty="0"/>
              <a:t> </a:t>
            </a:r>
            <a:r>
              <a:rPr lang="it-IT" dirty="0" err="1"/>
              <a:t>diagnosis</a:t>
            </a:r>
            <a:r>
              <a:rPr lang="it-IT" dirty="0"/>
              <a:t> of GERD.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F9C95-ACB3-4FDB-AB22-FFB088AE9855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279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/>
              <a:t>Review</a:t>
            </a:r>
          </a:p>
          <a:p>
            <a:r>
              <a:rPr lang="it-IT" dirty="0" err="1"/>
              <a:t>Gut</a:t>
            </a:r>
            <a:r>
              <a:rPr lang="it-IT" dirty="0"/>
              <a:t> . 2023 </a:t>
            </a:r>
            <a:r>
              <a:rPr lang="it-IT" dirty="0" err="1"/>
              <a:t>Sep</a:t>
            </a:r>
            <a:r>
              <a:rPr lang="it-IT" dirty="0"/>
              <a:t> 21:gutjnl-2023-330616. </a:t>
            </a:r>
          </a:p>
          <a:p>
            <a:r>
              <a:rPr lang="it-IT" dirty="0" err="1"/>
              <a:t>doi</a:t>
            </a:r>
            <a:r>
              <a:rPr lang="it-IT" dirty="0"/>
              <a:t>: 10.1136/gutjnl-2023-330616. Online </a:t>
            </a:r>
            <a:r>
              <a:rPr lang="it-IT" dirty="0" err="1"/>
              <a:t>ahead</a:t>
            </a:r>
            <a:r>
              <a:rPr lang="it-IT" dirty="0"/>
              <a:t> of </a:t>
            </a:r>
            <a:r>
              <a:rPr lang="it-IT" dirty="0" err="1"/>
              <a:t>print</a:t>
            </a:r>
            <a:r>
              <a:rPr lang="it-IT" dirty="0"/>
              <a:t>. </a:t>
            </a:r>
          </a:p>
          <a:p>
            <a:r>
              <a:rPr lang="it-IT" b="1" dirty="0" err="1"/>
              <a:t>Updates</a:t>
            </a:r>
            <a:r>
              <a:rPr lang="it-IT" b="1" dirty="0"/>
              <a:t> to the </a:t>
            </a:r>
            <a:r>
              <a:rPr lang="it-IT" b="1" dirty="0" err="1"/>
              <a:t>modern</a:t>
            </a:r>
            <a:r>
              <a:rPr lang="it-IT" b="1" dirty="0"/>
              <a:t> </a:t>
            </a:r>
            <a:r>
              <a:rPr lang="it-IT" b="1" dirty="0" err="1"/>
              <a:t>diagnosis</a:t>
            </a:r>
            <a:r>
              <a:rPr lang="it-IT" b="1" dirty="0"/>
              <a:t> of GERD: Lyon consensus 2.0 </a:t>
            </a:r>
          </a:p>
          <a:p>
            <a:r>
              <a:rPr lang="it-IT" dirty="0">
                <a:hlinkClick r:id="rId3"/>
              </a:rPr>
              <a:t>C </a:t>
            </a:r>
            <a:r>
              <a:rPr lang="it-IT" dirty="0" err="1">
                <a:hlinkClick r:id="rId3"/>
              </a:rPr>
              <a:t>Prakash</a:t>
            </a:r>
            <a:r>
              <a:rPr lang="it-IT" dirty="0">
                <a:hlinkClick r:id="rId3"/>
              </a:rPr>
              <a:t> </a:t>
            </a:r>
            <a:r>
              <a:rPr lang="it-IT" dirty="0" err="1">
                <a:hlinkClick r:id="rId3"/>
              </a:rPr>
              <a:t>Gyawali</a:t>
            </a:r>
            <a:r>
              <a:rPr lang="it-IT" baseline="30000" dirty="0"/>
              <a:t> </a:t>
            </a:r>
            <a:r>
              <a:rPr lang="it-IT" baseline="30000" dirty="0">
                <a:hlinkClick r:id="rId4" tooltip="Division of Gastroenterology, Washington University School of Medicine, St Louis, Missouri, USA cprakash@wustl.edu."/>
              </a:rPr>
              <a:t> 1 </a:t>
            </a:r>
            <a:r>
              <a:rPr lang="it-IT" dirty="0"/>
              <a:t>, </a:t>
            </a:r>
            <a:r>
              <a:rPr lang="it-IT" dirty="0">
                <a:hlinkClick r:id="rId5"/>
              </a:rPr>
              <a:t>Rena </a:t>
            </a:r>
            <a:r>
              <a:rPr lang="it-IT" dirty="0" err="1">
                <a:hlinkClick r:id="rId5"/>
              </a:rPr>
              <a:t>Yadlapati</a:t>
            </a:r>
            <a:r>
              <a:rPr lang="it-IT" baseline="30000" dirty="0"/>
              <a:t> </a:t>
            </a:r>
            <a:r>
              <a:rPr lang="it-IT" baseline="30000" dirty="0">
                <a:hlinkClick r:id="rId6" tooltip="Division of Gastroenterology, University of California in San Diego, La Jolla, California, USA."/>
              </a:rPr>
              <a:t> 2 </a:t>
            </a:r>
            <a:r>
              <a:rPr lang="it-IT" dirty="0"/>
              <a:t>, </a:t>
            </a:r>
            <a:r>
              <a:rPr lang="it-IT" dirty="0">
                <a:hlinkClick r:id="rId7"/>
              </a:rPr>
              <a:t>Ronnie </a:t>
            </a:r>
            <a:r>
              <a:rPr lang="it-IT" dirty="0" err="1">
                <a:hlinkClick r:id="rId7"/>
              </a:rPr>
              <a:t>Fass</a:t>
            </a:r>
            <a:r>
              <a:rPr lang="it-IT" baseline="30000" dirty="0"/>
              <a:t> </a:t>
            </a:r>
            <a:r>
              <a:rPr lang="it-IT" baseline="30000" dirty="0">
                <a:hlinkClick r:id="rId8" tooltip="Medicine/Section of Gastroenterology, Case Western Reserve University, Cleveland, Ohio, USA."/>
              </a:rPr>
              <a:t> 3 </a:t>
            </a:r>
            <a:r>
              <a:rPr lang="it-IT" dirty="0"/>
              <a:t>, </a:t>
            </a:r>
            <a:r>
              <a:rPr lang="it-IT" dirty="0">
                <a:hlinkClick r:id="rId9"/>
              </a:rPr>
              <a:t>David </a:t>
            </a:r>
            <a:r>
              <a:rPr lang="it-IT" dirty="0" err="1">
                <a:hlinkClick r:id="rId9"/>
              </a:rPr>
              <a:t>Katzka</a:t>
            </a:r>
            <a:r>
              <a:rPr lang="it-IT" baseline="30000" dirty="0"/>
              <a:t> </a:t>
            </a:r>
            <a:r>
              <a:rPr lang="it-IT" baseline="30000" dirty="0">
                <a:hlinkClick r:id="rId10" tooltip="Gastroenterology and Hepatology, Columbia University, New York, New York, USA."/>
              </a:rPr>
              <a:t> 4 </a:t>
            </a:r>
            <a:r>
              <a:rPr lang="it-IT" dirty="0"/>
              <a:t>, </a:t>
            </a:r>
            <a:r>
              <a:rPr lang="it-IT" dirty="0">
                <a:hlinkClick r:id="rId11"/>
              </a:rPr>
              <a:t>John </a:t>
            </a:r>
            <a:r>
              <a:rPr lang="it-IT" dirty="0" err="1">
                <a:hlinkClick r:id="rId11"/>
              </a:rPr>
              <a:t>Pandolfino</a:t>
            </a:r>
            <a:r>
              <a:rPr lang="it-IT" baseline="30000" dirty="0"/>
              <a:t> </a:t>
            </a:r>
            <a:r>
              <a:rPr lang="it-IT" baseline="30000" dirty="0">
                <a:hlinkClick r:id="rId12" tooltip="Gastroenterology and Hepatology, Northwestern University Feinberg School of Medicine, Chicago, Illinois, USA."/>
              </a:rPr>
              <a:t> 5 </a:t>
            </a:r>
            <a:r>
              <a:rPr lang="it-IT" dirty="0"/>
              <a:t>, </a:t>
            </a:r>
            <a:r>
              <a:rPr lang="it-IT" dirty="0">
                <a:hlinkClick r:id="rId13"/>
              </a:rPr>
              <a:t>Edoardo Savarino</a:t>
            </a:r>
            <a:r>
              <a:rPr lang="it-IT" baseline="30000" dirty="0"/>
              <a:t> </a:t>
            </a:r>
            <a:r>
              <a:rPr lang="it-IT" baseline="30000" dirty="0">
                <a:hlinkClick r:id="rId14" tooltip="Department of Surgery, Oncology and Gastroenterology, Department of Medical and Surgical Specialties, University of Padua, Padova, Italy."/>
              </a:rPr>
              <a:t> 6 </a:t>
            </a:r>
            <a:r>
              <a:rPr lang="it-IT" dirty="0"/>
              <a:t>, </a:t>
            </a:r>
            <a:r>
              <a:rPr lang="it-IT" dirty="0">
                <a:hlinkClick r:id="rId15"/>
              </a:rPr>
              <a:t>Daniel </a:t>
            </a:r>
            <a:r>
              <a:rPr lang="it-IT" dirty="0" err="1">
                <a:hlinkClick r:id="rId15"/>
              </a:rPr>
              <a:t>Sifrim</a:t>
            </a:r>
            <a:r>
              <a:rPr lang="it-IT" baseline="30000" dirty="0"/>
              <a:t> </a:t>
            </a:r>
            <a:r>
              <a:rPr lang="it-IT" baseline="30000" dirty="0">
                <a:hlinkClick r:id="rId16" tooltip="Blizard Institute, Barts and The London School of Medicine and Dentistry, London, UK."/>
              </a:rPr>
              <a:t> 7 </a:t>
            </a:r>
            <a:r>
              <a:rPr lang="it-IT" dirty="0"/>
              <a:t>, </a:t>
            </a:r>
            <a:r>
              <a:rPr lang="it-IT" dirty="0">
                <a:hlinkClick r:id="rId17"/>
              </a:rPr>
              <a:t>Stuart </a:t>
            </a:r>
            <a:r>
              <a:rPr lang="it-IT" dirty="0" err="1">
                <a:hlinkClick r:id="rId17"/>
              </a:rPr>
              <a:t>Spechler</a:t>
            </a:r>
            <a:r>
              <a:rPr lang="it-IT" baseline="30000" dirty="0"/>
              <a:t> </a:t>
            </a:r>
            <a:r>
              <a:rPr lang="it-IT" baseline="30000" dirty="0">
                <a:hlinkClick r:id="rId18" tooltip="Division of Gastroenterology, Baylor Scott and White North Texas, Dallas, Texas, USA."/>
              </a:rPr>
              <a:t> 8 </a:t>
            </a:r>
            <a:r>
              <a:rPr lang="it-IT" dirty="0"/>
              <a:t>, </a:t>
            </a:r>
            <a:r>
              <a:rPr lang="it-IT" dirty="0">
                <a:hlinkClick r:id="rId19"/>
              </a:rPr>
              <a:t>Frank </a:t>
            </a:r>
            <a:r>
              <a:rPr lang="it-IT" dirty="0" err="1">
                <a:hlinkClick r:id="rId19"/>
              </a:rPr>
              <a:t>Zerbib</a:t>
            </a:r>
            <a:r>
              <a:rPr lang="it-IT" baseline="30000" dirty="0"/>
              <a:t> </a:t>
            </a:r>
            <a:r>
              <a:rPr lang="it-IT" baseline="30000" dirty="0">
                <a:hlinkClick r:id="rId20" tooltip="Gastroenterology, CHU de Bordeaux, Bordeaux, France."/>
              </a:rPr>
              <a:t> 9 </a:t>
            </a:r>
            <a:r>
              <a:rPr lang="it-IT" dirty="0"/>
              <a:t>, </a:t>
            </a:r>
            <a:r>
              <a:rPr lang="it-IT" dirty="0">
                <a:hlinkClick r:id="rId21"/>
              </a:rPr>
              <a:t>Mark R Fox</a:t>
            </a:r>
            <a:r>
              <a:rPr lang="it-IT" baseline="30000" dirty="0"/>
              <a:t> </a:t>
            </a:r>
            <a:r>
              <a:rPr lang="it-IT" baseline="30000" dirty="0">
                <a:hlinkClick r:id="rId22" tooltip="Gastroenterology, University of Zurich, Zurich, Switzerland."/>
              </a:rPr>
              <a:t> 10 </a:t>
            </a:r>
            <a:r>
              <a:rPr lang="it-IT" dirty="0"/>
              <a:t>, </a:t>
            </a:r>
            <a:r>
              <a:rPr lang="it-IT" dirty="0" err="1">
                <a:hlinkClick r:id="rId23"/>
              </a:rPr>
              <a:t>Shobna</a:t>
            </a:r>
            <a:r>
              <a:rPr lang="it-IT" dirty="0">
                <a:hlinkClick r:id="rId23"/>
              </a:rPr>
              <a:t> </a:t>
            </a:r>
            <a:r>
              <a:rPr lang="it-IT" dirty="0" err="1">
                <a:hlinkClick r:id="rId23"/>
              </a:rPr>
              <a:t>Bhatia</a:t>
            </a:r>
            <a:r>
              <a:rPr lang="it-IT" baseline="30000" dirty="0"/>
              <a:t> </a:t>
            </a:r>
            <a:r>
              <a:rPr lang="it-IT" baseline="30000" dirty="0">
                <a:hlinkClick r:id="rId24" tooltip="Gastroenterology, NIMS University, Jaipur, India."/>
              </a:rPr>
              <a:t> 11 </a:t>
            </a:r>
            <a:r>
              <a:rPr lang="it-IT" dirty="0"/>
              <a:t>, </a:t>
            </a:r>
            <a:r>
              <a:rPr lang="it-IT" dirty="0">
                <a:hlinkClick r:id="rId25"/>
              </a:rPr>
              <a:t>Nicola de </a:t>
            </a:r>
            <a:r>
              <a:rPr lang="it-IT" dirty="0" err="1">
                <a:hlinkClick r:id="rId25"/>
              </a:rPr>
              <a:t>Bortoli</a:t>
            </a:r>
            <a:r>
              <a:rPr lang="it-IT" baseline="30000" dirty="0"/>
              <a:t> </a:t>
            </a:r>
            <a:r>
              <a:rPr lang="it-IT" baseline="30000" dirty="0">
                <a:hlinkClick r:id="rId26" tooltip="Division of Gastroenterology, University of Pisa, Pisa, Italy."/>
              </a:rPr>
              <a:t> 12 </a:t>
            </a:r>
            <a:r>
              <a:rPr lang="it-IT" dirty="0"/>
              <a:t>, </a:t>
            </a:r>
            <a:r>
              <a:rPr lang="it-IT" dirty="0" err="1">
                <a:hlinkClick r:id="rId27"/>
              </a:rPr>
              <a:t>Yu</a:t>
            </a:r>
            <a:r>
              <a:rPr lang="it-IT" dirty="0">
                <a:hlinkClick r:id="rId27"/>
              </a:rPr>
              <a:t> </a:t>
            </a:r>
            <a:r>
              <a:rPr lang="it-IT" dirty="0" err="1">
                <a:hlinkClick r:id="rId27"/>
              </a:rPr>
              <a:t>Kyung</a:t>
            </a:r>
            <a:r>
              <a:rPr lang="it-IT" dirty="0">
                <a:hlinkClick r:id="rId27"/>
              </a:rPr>
              <a:t> </a:t>
            </a:r>
            <a:r>
              <a:rPr lang="it-IT" dirty="0" err="1">
                <a:hlinkClick r:id="rId27"/>
              </a:rPr>
              <a:t>Cho</a:t>
            </a:r>
            <a:r>
              <a:rPr lang="it-IT" baseline="30000" dirty="0"/>
              <a:t> </a:t>
            </a:r>
            <a:r>
              <a:rPr lang="it-IT" baseline="30000" dirty="0">
                <a:hlinkClick r:id="rId28" tooltip="Gastroenterology, Catholic University of Korea - Songsin Campus, Seoul, Korea (the Republic of)."/>
              </a:rPr>
              <a:t> 13 </a:t>
            </a:r>
            <a:r>
              <a:rPr lang="it-IT" dirty="0"/>
              <a:t>, </a:t>
            </a:r>
            <a:r>
              <a:rPr lang="it-IT" dirty="0">
                <a:hlinkClick r:id="rId29"/>
              </a:rPr>
              <a:t>Daniel </a:t>
            </a:r>
            <a:r>
              <a:rPr lang="it-IT" dirty="0" err="1">
                <a:hlinkClick r:id="rId29"/>
              </a:rPr>
              <a:t>Cisternas</a:t>
            </a:r>
            <a:r>
              <a:rPr lang="it-IT" baseline="30000" dirty="0"/>
              <a:t> </a:t>
            </a:r>
            <a:r>
              <a:rPr lang="it-IT" baseline="30000" dirty="0">
                <a:hlinkClick r:id="rId30" tooltip="Digestive System Research Unit, Universidad del Desarrollo Facultad de Medicina Clínica Alemana, Las Condes, Chile."/>
              </a:rPr>
              <a:t> 14 </a:t>
            </a:r>
            <a:r>
              <a:rPr lang="it-IT" dirty="0"/>
              <a:t>, </a:t>
            </a:r>
            <a:r>
              <a:rPr lang="it-IT" dirty="0" err="1">
                <a:hlinkClick r:id="rId31"/>
              </a:rPr>
              <a:t>Chien-Lin</a:t>
            </a:r>
            <a:r>
              <a:rPr lang="it-IT" dirty="0">
                <a:hlinkClick r:id="rId31"/>
              </a:rPr>
              <a:t> Chen</a:t>
            </a:r>
            <a:r>
              <a:rPr lang="it-IT" baseline="30000" dirty="0"/>
              <a:t> </a:t>
            </a:r>
            <a:r>
              <a:rPr lang="it-IT" baseline="30000" dirty="0">
                <a:hlinkClick r:id="rId32" tooltip="Department of Medicine, Tzu Chi University, Hualien, Taiwan."/>
              </a:rPr>
              <a:t> 15 </a:t>
            </a:r>
            <a:r>
              <a:rPr lang="it-IT" dirty="0"/>
              <a:t>, </a:t>
            </a:r>
            <a:r>
              <a:rPr lang="it-IT" dirty="0">
                <a:hlinkClick r:id="rId33"/>
              </a:rPr>
              <a:t>Charles </a:t>
            </a:r>
            <a:r>
              <a:rPr lang="it-IT" dirty="0" err="1">
                <a:hlinkClick r:id="rId33"/>
              </a:rPr>
              <a:t>Cock</a:t>
            </a:r>
            <a:r>
              <a:rPr lang="it-IT" baseline="30000" dirty="0"/>
              <a:t> </a:t>
            </a:r>
            <a:r>
              <a:rPr lang="it-IT" baseline="30000" dirty="0">
                <a:hlinkClick r:id="rId34" tooltip="Department of Gastroenterology and Hepatology, Flinders University, Adelaide, South Australia, Australia."/>
              </a:rPr>
              <a:t> 16 </a:t>
            </a:r>
            <a:r>
              <a:rPr lang="it-IT" dirty="0"/>
              <a:t>, </a:t>
            </a:r>
            <a:r>
              <a:rPr lang="it-IT" dirty="0" err="1">
                <a:hlinkClick r:id="rId35"/>
              </a:rPr>
              <a:t>Albis</a:t>
            </a:r>
            <a:r>
              <a:rPr lang="it-IT" dirty="0">
                <a:hlinkClick r:id="rId35"/>
              </a:rPr>
              <a:t> </a:t>
            </a:r>
            <a:r>
              <a:rPr lang="it-IT" dirty="0" err="1">
                <a:hlinkClick r:id="rId35"/>
              </a:rPr>
              <a:t>Hani</a:t>
            </a:r>
            <a:r>
              <a:rPr lang="it-IT" baseline="30000" dirty="0"/>
              <a:t> </a:t>
            </a:r>
            <a:r>
              <a:rPr lang="it-IT" baseline="30000" dirty="0">
                <a:hlinkClick r:id="rId36" tooltip="Gastroenterology Unit, Department of Medicine, Pontificia Universidad Javeriana, Bogota, Colombia."/>
              </a:rPr>
              <a:t> 17 </a:t>
            </a:r>
            <a:r>
              <a:rPr lang="it-IT" dirty="0"/>
              <a:t>, </a:t>
            </a:r>
            <a:r>
              <a:rPr lang="it-IT" dirty="0">
                <a:hlinkClick r:id="rId37"/>
              </a:rPr>
              <a:t>Jose Maria </a:t>
            </a:r>
            <a:r>
              <a:rPr lang="it-IT" dirty="0" err="1">
                <a:hlinkClick r:id="rId37"/>
              </a:rPr>
              <a:t>Remes</a:t>
            </a:r>
            <a:r>
              <a:rPr lang="it-IT" dirty="0">
                <a:hlinkClick r:id="rId37"/>
              </a:rPr>
              <a:t> </a:t>
            </a:r>
            <a:r>
              <a:rPr lang="it-IT" dirty="0" err="1">
                <a:hlinkClick r:id="rId37"/>
              </a:rPr>
              <a:t>Troche</a:t>
            </a:r>
            <a:r>
              <a:rPr lang="it-IT" baseline="30000" dirty="0"/>
              <a:t> </a:t>
            </a:r>
            <a:r>
              <a:rPr lang="it-IT" baseline="30000" dirty="0">
                <a:hlinkClick r:id="rId38" tooltip="Digestive Physiology and Motility Lab, Veracruzana University, Xalapa, Mexico."/>
              </a:rPr>
              <a:t> 18 </a:t>
            </a:r>
            <a:r>
              <a:rPr lang="it-IT" dirty="0"/>
              <a:t>, </a:t>
            </a:r>
            <a:r>
              <a:rPr lang="it-IT" dirty="0" err="1">
                <a:hlinkClick r:id="rId39"/>
              </a:rPr>
              <a:t>Yinglian</a:t>
            </a:r>
            <a:r>
              <a:rPr lang="it-IT" dirty="0">
                <a:hlinkClick r:id="rId39"/>
              </a:rPr>
              <a:t> </a:t>
            </a:r>
            <a:r>
              <a:rPr lang="it-IT" dirty="0" err="1">
                <a:hlinkClick r:id="rId39"/>
              </a:rPr>
              <a:t>Xiao</a:t>
            </a:r>
            <a:r>
              <a:rPr lang="it-IT" baseline="30000" dirty="0"/>
              <a:t> </a:t>
            </a:r>
            <a:r>
              <a:rPr lang="it-IT" baseline="30000" dirty="0">
                <a:hlinkClick r:id="rId40" tooltip="Department of Gastroenterology, Sun Yan-sen University of Medical Sciences, Guangzhou, China."/>
              </a:rPr>
              <a:t> 19 </a:t>
            </a:r>
            <a:r>
              <a:rPr lang="it-IT" dirty="0"/>
              <a:t>, </a:t>
            </a:r>
            <a:r>
              <a:rPr lang="it-IT" dirty="0">
                <a:hlinkClick r:id="rId41"/>
              </a:rPr>
              <a:t>Michael F </a:t>
            </a:r>
            <a:r>
              <a:rPr lang="it-IT" dirty="0" err="1">
                <a:hlinkClick r:id="rId41"/>
              </a:rPr>
              <a:t>Vaezi</a:t>
            </a:r>
            <a:r>
              <a:rPr lang="it-IT" baseline="30000" dirty="0"/>
              <a:t> </a:t>
            </a:r>
            <a:r>
              <a:rPr lang="it-IT" baseline="30000" dirty="0">
                <a:hlinkClick r:id="rId42" tooltip="Department of Medicine, Vanderbilt University, Nashville, Tennessee, USA."/>
              </a:rPr>
              <a:t> 20 </a:t>
            </a:r>
            <a:r>
              <a:rPr lang="it-IT" dirty="0"/>
              <a:t>, </a:t>
            </a:r>
            <a:r>
              <a:rPr lang="it-IT" dirty="0">
                <a:hlinkClick r:id="rId43"/>
              </a:rPr>
              <a:t>Sabine Roman</a:t>
            </a:r>
            <a:r>
              <a:rPr lang="it-IT" baseline="30000" dirty="0"/>
              <a:t> </a:t>
            </a:r>
            <a:r>
              <a:rPr lang="it-IT" baseline="30000" dirty="0">
                <a:hlinkClick r:id="rId44" tooltip="Department of Digestive Physiology, Universite de Lyon, Lyon, France."/>
              </a:rPr>
              <a:t> 21 </a:t>
            </a:r>
            <a:endParaRPr lang="it-IT" dirty="0"/>
          </a:p>
          <a:p>
            <a:r>
              <a:rPr lang="it-IT" dirty="0" err="1"/>
              <a:t>Affiliations</a:t>
            </a:r>
            <a:r>
              <a:rPr lang="it-IT" dirty="0"/>
              <a:t> </a:t>
            </a:r>
          </a:p>
          <a:p>
            <a:r>
              <a:rPr lang="it-IT" dirty="0"/>
              <a:t>PMID: </a:t>
            </a:r>
            <a:r>
              <a:rPr lang="it-IT" b="1" dirty="0"/>
              <a:t>37734911</a:t>
            </a:r>
            <a:r>
              <a:rPr lang="it-IT" dirty="0"/>
              <a:t> </a:t>
            </a:r>
          </a:p>
          <a:p>
            <a:r>
              <a:rPr lang="it-IT" dirty="0"/>
              <a:t>DOI: </a:t>
            </a:r>
            <a:r>
              <a:rPr lang="it-IT" dirty="0">
                <a:hlinkClick r:id="rId45"/>
              </a:rPr>
              <a:t>10.1136/gutjnl-2023-330616 </a:t>
            </a:r>
            <a:endParaRPr lang="it-IT" dirty="0"/>
          </a:p>
          <a:p>
            <a:r>
              <a:rPr lang="it-IT" dirty="0"/>
              <a:t>Free article </a:t>
            </a:r>
          </a:p>
          <a:p>
            <a:r>
              <a:rPr lang="it-IT" b="1" dirty="0"/>
              <a:t>Abstract </a:t>
            </a:r>
          </a:p>
          <a:p>
            <a:r>
              <a:rPr lang="it-IT" dirty="0"/>
              <a:t>The Lyon Consensus </a:t>
            </a:r>
            <a:r>
              <a:rPr lang="it-IT" dirty="0" err="1"/>
              <a:t>provides</a:t>
            </a:r>
            <a:r>
              <a:rPr lang="it-IT" dirty="0"/>
              <a:t> conclusive </a:t>
            </a:r>
            <a:r>
              <a:rPr lang="it-IT" dirty="0" err="1"/>
              <a:t>criteria</a:t>
            </a:r>
            <a:r>
              <a:rPr lang="it-IT" dirty="0"/>
              <a:t> for and </a:t>
            </a:r>
            <a:r>
              <a:rPr lang="it-IT" dirty="0" err="1"/>
              <a:t>against</a:t>
            </a:r>
            <a:r>
              <a:rPr lang="it-IT" dirty="0"/>
              <a:t> the </a:t>
            </a:r>
            <a:r>
              <a:rPr lang="it-IT" dirty="0" err="1"/>
              <a:t>diagnosis</a:t>
            </a:r>
            <a:r>
              <a:rPr lang="it-IT" dirty="0"/>
              <a:t> of gastro-</a:t>
            </a:r>
            <a:r>
              <a:rPr lang="it-IT" dirty="0" err="1"/>
              <a:t>oesophageal</a:t>
            </a:r>
            <a:r>
              <a:rPr lang="it-IT" dirty="0"/>
              <a:t> </a:t>
            </a:r>
            <a:r>
              <a:rPr lang="it-IT" dirty="0" err="1"/>
              <a:t>reflux</a:t>
            </a:r>
            <a:r>
              <a:rPr lang="it-IT" dirty="0"/>
              <a:t> disease (GERD), and </a:t>
            </a:r>
            <a:r>
              <a:rPr lang="it-IT" dirty="0" err="1"/>
              <a:t>adjunctive</a:t>
            </a:r>
            <a:r>
              <a:rPr lang="it-IT" dirty="0"/>
              <a:t> </a:t>
            </a:r>
            <a:r>
              <a:rPr lang="it-IT" dirty="0" err="1"/>
              <a:t>metrics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consolidate or </a:t>
            </a:r>
            <a:r>
              <a:rPr lang="it-IT" dirty="0" err="1"/>
              <a:t>refute</a:t>
            </a:r>
            <a:r>
              <a:rPr lang="it-IT" dirty="0"/>
              <a:t> GERD </a:t>
            </a:r>
            <a:r>
              <a:rPr lang="it-IT" dirty="0" err="1"/>
              <a:t>diagnosis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primary</a:t>
            </a:r>
            <a:r>
              <a:rPr lang="it-IT" dirty="0"/>
              <a:t> </a:t>
            </a:r>
            <a:r>
              <a:rPr lang="it-IT" dirty="0" err="1"/>
              <a:t>criteria</a:t>
            </a:r>
            <a:r>
              <a:rPr lang="it-IT" dirty="0"/>
              <a:t> are borderline or inconclusive. An </a:t>
            </a:r>
            <a:r>
              <a:rPr lang="it-IT" dirty="0" err="1"/>
              <a:t>international</a:t>
            </a:r>
            <a:r>
              <a:rPr lang="it-IT" dirty="0"/>
              <a:t> core and </a:t>
            </a:r>
            <a:r>
              <a:rPr lang="it-IT" dirty="0" err="1"/>
              <a:t>working</a:t>
            </a:r>
            <a:r>
              <a:rPr lang="it-IT" dirty="0"/>
              <a:t> group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assembled</a:t>
            </a:r>
            <a:r>
              <a:rPr lang="it-IT" dirty="0"/>
              <a:t> to </a:t>
            </a:r>
            <a:r>
              <a:rPr lang="it-IT" dirty="0" err="1"/>
              <a:t>evaluate</a:t>
            </a:r>
            <a:r>
              <a:rPr lang="it-IT" dirty="0"/>
              <a:t> research </a:t>
            </a:r>
            <a:r>
              <a:rPr lang="it-IT" dirty="0" err="1"/>
              <a:t>since</a:t>
            </a:r>
            <a:r>
              <a:rPr lang="it-IT" dirty="0"/>
              <a:t> publication of the </a:t>
            </a:r>
            <a:r>
              <a:rPr lang="it-IT" dirty="0" err="1"/>
              <a:t>original</a:t>
            </a:r>
            <a:r>
              <a:rPr lang="it-IT" dirty="0"/>
              <a:t> Lyon Consensus, and to vote on statements </a:t>
            </a:r>
            <a:r>
              <a:rPr lang="it-IT" dirty="0" err="1"/>
              <a:t>collaboratively</a:t>
            </a:r>
            <a:r>
              <a:rPr lang="it-IT" dirty="0"/>
              <a:t> </a:t>
            </a:r>
            <a:r>
              <a:rPr lang="it-IT" dirty="0" err="1"/>
              <a:t>developed</a:t>
            </a:r>
            <a:r>
              <a:rPr lang="it-IT" dirty="0"/>
              <a:t> to update </a:t>
            </a:r>
            <a:r>
              <a:rPr lang="it-IT" dirty="0" err="1"/>
              <a:t>criteria</a:t>
            </a:r>
            <a:r>
              <a:rPr lang="it-IT" dirty="0"/>
              <a:t>. The Lyon Consensus 2.0 </a:t>
            </a:r>
            <a:r>
              <a:rPr lang="it-IT" dirty="0" err="1"/>
              <a:t>provides</a:t>
            </a:r>
            <a:r>
              <a:rPr lang="it-IT" dirty="0"/>
              <a:t> a </a:t>
            </a:r>
            <a:r>
              <a:rPr lang="it-IT" dirty="0" err="1"/>
              <a:t>modern</a:t>
            </a:r>
            <a:r>
              <a:rPr lang="it-IT" dirty="0"/>
              <a:t> definition of </a:t>
            </a:r>
            <a:r>
              <a:rPr lang="it-IT" dirty="0" err="1"/>
              <a:t>actionable</a:t>
            </a:r>
            <a:r>
              <a:rPr lang="it-IT" dirty="0"/>
              <a:t> GERD,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evidence</a:t>
            </a:r>
            <a:r>
              <a:rPr lang="it-IT" dirty="0"/>
              <a:t> from </a:t>
            </a:r>
            <a:r>
              <a:rPr lang="it-IT" dirty="0" err="1"/>
              <a:t>oesophageal</a:t>
            </a:r>
            <a:r>
              <a:rPr lang="it-IT" dirty="0"/>
              <a:t> testing supports </a:t>
            </a:r>
            <a:r>
              <a:rPr lang="it-IT" dirty="0" err="1"/>
              <a:t>revising</a:t>
            </a:r>
            <a:r>
              <a:rPr lang="it-IT" dirty="0"/>
              <a:t>, </a:t>
            </a:r>
            <a:r>
              <a:rPr lang="it-IT" dirty="0" err="1"/>
              <a:t>escalating</a:t>
            </a:r>
            <a:r>
              <a:rPr lang="it-IT" dirty="0"/>
              <a:t> or </a:t>
            </a:r>
            <a:r>
              <a:rPr lang="it-IT" dirty="0" err="1"/>
              <a:t>personalising</a:t>
            </a:r>
            <a:r>
              <a:rPr lang="it-IT" dirty="0"/>
              <a:t> GERD management for the </a:t>
            </a:r>
            <a:r>
              <a:rPr lang="it-IT" dirty="0" err="1"/>
              <a:t>symptomatic</a:t>
            </a:r>
            <a:r>
              <a:rPr lang="it-IT" dirty="0"/>
              <a:t> patient. </a:t>
            </a:r>
            <a:r>
              <a:rPr lang="it-IT" dirty="0" err="1"/>
              <a:t>Symptoms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high versus low </a:t>
            </a:r>
            <a:r>
              <a:rPr lang="it-IT" dirty="0" err="1"/>
              <a:t>likelihood</a:t>
            </a:r>
            <a:r>
              <a:rPr lang="it-IT" dirty="0"/>
              <a:t> of relationship to </a:t>
            </a:r>
            <a:r>
              <a:rPr lang="it-IT" dirty="0" err="1"/>
              <a:t>reflux</a:t>
            </a:r>
            <a:r>
              <a:rPr lang="it-IT" dirty="0"/>
              <a:t> </a:t>
            </a:r>
            <a:r>
              <a:rPr lang="it-IT" dirty="0" err="1"/>
              <a:t>episodes</a:t>
            </a:r>
            <a:r>
              <a:rPr lang="it-IT" dirty="0"/>
              <a:t> are </a:t>
            </a:r>
            <a:r>
              <a:rPr lang="it-IT" dirty="0" err="1"/>
              <a:t>described</a:t>
            </a:r>
            <a:r>
              <a:rPr lang="it-IT" dirty="0"/>
              <a:t>. </a:t>
            </a:r>
            <a:r>
              <a:rPr lang="it-IT" dirty="0" err="1"/>
              <a:t>Unproven</a:t>
            </a:r>
            <a:r>
              <a:rPr lang="it-IT" dirty="0"/>
              <a:t> versus </a:t>
            </a:r>
            <a:r>
              <a:rPr lang="it-IT" dirty="0" err="1"/>
              <a:t>proven</a:t>
            </a:r>
            <a:r>
              <a:rPr lang="it-IT" dirty="0"/>
              <a:t> GERD </a:t>
            </a:r>
            <a:r>
              <a:rPr lang="it-IT" dirty="0" err="1"/>
              <a:t>define</a:t>
            </a:r>
            <a:r>
              <a:rPr lang="it-IT" dirty="0"/>
              <a:t> </a:t>
            </a:r>
            <a:r>
              <a:rPr lang="it-IT" dirty="0" err="1"/>
              <a:t>diagnostic</a:t>
            </a:r>
            <a:r>
              <a:rPr lang="it-IT" dirty="0"/>
              <a:t> </a:t>
            </a:r>
            <a:r>
              <a:rPr lang="it-IT" dirty="0" err="1"/>
              <a:t>strategies</a:t>
            </a:r>
            <a:r>
              <a:rPr lang="it-IT" dirty="0"/>
              <a:t> and testing options. </a:t>
            </a:r>
            <a:r>
              <a:rPr lang="it-IT" dirty="0" err="1"/>
              <a:t>Patients</a:t>
            </a:r>
            <a:r>
              <a:rPr lang="it-IT" dirty="0"/>
              <a:t> with no </a:t>
            </a:r>
            <a:r>
              <a:rPr lang="it-IT" dirty="0" err="1"/>
              <a:t>prior</a:t>
            </a:r>
            <a:r>
              <a:rPr lang="it-IT" dirty="0"/>
              <a:t> GERD </a:t>
            </a:r>
            <a:r>
              <a:rPr lang="it-IT" dirty="0" err="1"/>
              <a:t>evidence</a:t>
            </a:r>
            <a:r>
              <a:rPr lang="it-IT" dirty="0"/>
              <a:t> (</a:t>
            </a:r>
            <a:r>
              <a:rPr lang="it-IT" dirty="0" err="1"/>
              <a:t>unproven</a:t>
            </a:r>
            <a:r>
              <a:rPr lang="it-IT" dirty="0"/>
              <a:t> GERD) are </a:t>
            </a:r>
            <a:r>
              <a:rPr lang="it-IT" dirty="0" err="1"/>
              <a:t>studied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prolonged</a:t>
            </a:r>
            <a:r>
              <a:rPr lang="it-IT" dirty="0"/>
              <a:t> wireless </a:t>
            </a:r>
            <a:r>
              <a:rPr lang="it-IT" dirty="0" err="1"/>
              <a:t>pH</a:t>
            </a:r>
            <a:r>
              <a:rPr lang="it-IT" dirty="0"/>
              <a:t> monitoring or </a:t>
            </a:r>
            <a:r>
              <a:rPr lang="it-IT" dirty="0" err="1"/>
              <a:t>catheter-based</a:t>
            </a:r>
            <a:r>
              <a:rPr lang="it-IT" dirty="0"/>
              <a:t> </a:t>
            </a:r>
            <a:r>
              <a:rPr lang="it-IT" dirty="0" err="1"/>
              <a:t>pH</a:t>
            </a:r>
            <a:r>
              <a:rPr lang="it-IT" dirty="0"/>
              <a:t> or </a:t>
            </a:r>
            <a:r>
              <a:rPr lang="it-IT" dirty="0" err="1"/>
              <a:t>pH</a:t>
            </a:r>
            <a:r>
              <a:rPr lang="it-IT" dirty="0"/>
              <a:t>-monitoring off </a:t>
            </a:r>
            <a:r>
              <a:rPr lang="it-IT" dirty="0" err="1"/>
              <a:t>antisecretory</a:t>
            </a:r>
            <a:r>
              <a:rPr lang="it-IT" dirty="0"/>
              <a:t> </a:t>
            </a:r>
            <a:r>
              <a:rPr lang="it-IT" dirty="0" err="1"/>
              <a:t>medication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with conclusive GERD </a:t>
            </a:r>
            <a:r>
              <a:rPr lang="it-IT" dirty="0" err="1"/>
              <a:t>evidence</a:t>
            </a:r>
            <a:r>
              <a:rPr lang="it-IT" dirty="0"/>
              <a:t> (</a:t>
            </a:r>
            <a:r>
              <a:rPr lang="it-IT" dirty="0" err="1"/>
              <a:t>proven</a:t>
            </a:r>
            <a:r>
              <a:rPr lang="it-IT" dirty="0"/>
              <a:t> GERD) and </a:t>
            </a:r>
            <a:r>
              <a:rPr lang="it-IT" dirty="0" err="1"/>
              <a:t>persisting</a:t>
            </a:r>
            <a:r>
              <a:rPr lang="it-IT" dirty="0"/>
              <a:t> </a:t>
            </a:r>
            <a:r>
              <a:rPr lang="it-IT" dirty="0" err="1"/>
              <a:t>symptoms</a:t>
            </a:r>
            <a:r>
              <a:rPr lang="it-IT" dirty="0"/>
              <a:t> are </a:t>
            </a:r>
            <a:r>
              <a:rPr lang="it-IT" dirty="0" err="1"/>
              <a:t>evaluated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pH-impedance</a:t>
            </a:r>
            <a:r>
              <a:rPr lang="it-IT" dirty="0"/>
              <a:t> monitoring </a:t>
            </a:r>
            <a:r>
              <a:rPr lang="it-IT" dirty="0" err="1"/>
              <a:t>while</a:t>
            </a:r>
            <a:r>
              <a:rPr lang="it-IT" dirty="0"/>
              <a:t> on </a:t>
            </a:r>
            <a:r>
              <a:rPr lang="it-IT" dirty="0" err="1"/>
              <a:t>optimised</a:t>
            </a:r>
            <a:r>
              <a:rPr lang="it-IT" dirty="0"/>
              <a:t> </a:t>
            </a:r>
            <a:r>
              <a:rPr lang="it-IT" dirty="0" err="1"/>
              <a:t>antisecretory</a:t>
            </a:r>
            <a:r>
              <a:rPr lang="it-IT" dirty="0"/>
              <a:t> therapy. The major changes from the </a:t>
            </a:r>
            <a:r>
              <a:rPr lang="it-IT" dirty="0" err="1"/>
              <a:t>original</a:t>
            </a:r>
            <a:r>
              <a:rPr lang="it-IT" dirty="0"/>
              <a:t> Lyon Consensus </a:t>
            </a:r>
            <a:r>
              <a:rPr lang="it-IT" dirty="0" err="1"/>
              <a:t>criteria</a:t>
            </a:r>
            <a:r>
              <a:rPr lang="it-IT" dirty="0"/>
              <a:t> include establishment of Los Angeles grade B </a:t>
            </a:r>
            <a:r>
              <a:rPr lang="it-IT" dirty="0" err="1"/>
              <a:t>oesophagitis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conclusive GERD </a:t>
            </a:r>
            <a:r>
              <a:rPr lang="it-IT" dirty="0" err="1"/>
              <a:t>evidence</a:t>
            </a:r>
            <a:r>
              <a:rPr lang="it-IT" dirty="0"/>
              <a:t>, description of </a:t>
            </a:r>
            <a:r>
              <a:rPr lang="it-IT" dirty="0" err="1"/>
              <a:t>metrics</a:t>
            </a:r>
            <a:r>
              <a:rPr lang="it-IT" dirty="0"/>
              <a:t> and </a:t>
            </a:r>
            <a:r>
              <a:rPr lang="it-IT" dirty="0" err="1"/>
              <a:t>thresholds</a:t>
            </a:r>
            <a:r>
              <a:rPr lang="it-IT" dirty="0"/>
              <a:t> to be </a:t>
            </a:r>
            <a:r>
              <a:rPr lang="it-IT" dirty="0" err="1"/>
              <a:t>used</a:t>
            </a:r>
            <a:r>
              <a:rPr lang="it-IT" dirty="0"/>
              <a:t> with </a:t>
            </a:r>
            <a:r>
              <a:rPr lang="it-IT" dirty="0" err="1"/>
              <a:t>prolonged</a:t>
            </a:r>
            <a:r>
              <a:rPr lang="it-IT" dirty="0"/>
              <a:t> wireless </a:t>
            </a:r>
            <a:r>
              <a:rPr lang="it-IT" dirty="0" err="1"/>
              <a:t>pH</a:t>
            </a:r>
            <a:r>
              <a:rPr lang="it-IT" dirty="0"/>
              <a:t> monitoring, and </a:t>
            </a:r>
            <a:r>
              <a:rPr lang="it-IT" dirty="0" err="1"/>
              <a:t>inclusion</a:t>
            </a:r>
            <a:r>
              <a:rPr lang="it-IT" dirty="0"/>
              <a:t> of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useful</a:t>
            </a:r>
            <a:r>
              <a:rPr lang="it-IT" dirty="0"/>
              <a:t> in </a:t>
            </a:r>
            <a:r>
              <a:rPr lang="it-IT" dirty="0" err="1"/>
              <a:t>diagnosis</a:t>
            </a:r>
            <a:r>
              <a:rPr lang="it-IT" dirty="0"/>
              <a:t> of </a:t>
            </a:r>
            <a:r>
              <a:rPr lang="it-IT" dirty="0" err="1"/>
              <a:t>refractory</a:t>
            </a:r>
            <a:r>
              <a:rPr lang="it-IT" dirty="0"/>
              <a:t> GERD </a:t>
            </a:r>
            <a:r>
              <a:rPr lang="it-IT" dirty="0" err="1"/>
              <a:t>when</a:t>
            </a:r>
            <a:r>
              <a:rPr lang="it-IT" dirty="0"/>
              <a:t> testing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on </a:t>
            </a:r>
            <a:r>
              <a:rPr lang="it-IT" dirty="0" err="1"/>
              <a:t>antisecretory</a:t>
            </a:r>
            <a:r>
              <a:rPr lang="it-IT" dirty="0"/>
              <a:t> therapy in </a:t>
            </a:r>
            <a:r>
              <a:rPr lang="it-IT" dirty="0" err="1"/>
              <a:t>proven</a:t>
            </a:r>
            <a:r>
              <a:rPr lang="it-IT" dirty="0"/>
              <a:t> GERD. </a:t>
            </a:r>
            <a:r>
              <a:rPr lang="it-IT" dirty="0" err="1"/>
              <a:t>Criteria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in the </a:t>
            </a:r>
            <a:r>
              <a:rPr lang="it-IT" dirty="0" err="1"/>
              <a:t>diagnosis</a:t>
            </a:r>
            <a:r>
              <a:rPr lang="it-IT" dirty="0"/>
              <a:t> of </a:t>
            </a:r>
            <a:r>
              <a:rPr lang="it-IT" dirty="0" err="1"/>
              <a:t>actionable</a:t>
            </a:r>
            <a:r>
              <a:rPr lang="it-IT" dirty="0"/>
              <a:t> GERD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retired</a:t>
            </a:r>
            <a:r>
              <a:rPr lang="it-IT" dirty="0"/>
              <a:t>. </a:t>
            </a:r>
            <a:r>
              <a:rPr lang="it-IT" dirty="0" err="1"/>
              <a:t>Personalisation</a:t>
            </a:r>
            <a:r>
              <a:rPr lang="it-IT" dirty="0"/>
              <a:t> of investigation and management to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patient's</a:t>
            </a:r>
            <a:r>
              <a:rPr lang="it-IT" dirty="0"/>
              <a:t> </a:t>
            </a:r>
            <a:r>
              <a:rPr lang="it-IT" dirty="0" err="1"/>
              <a:t>unique</a:t>
            </a:r>
            <a:r>
              <a:rPr lang="it-IT" dirty="0"/>
              <a:t> presentation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optimise</a:t>
            </a:r>
            <a:r>
              <a:rPr lang="it-IT" dirty="0"/>
              <a:t> GERD </a:t>
            </a:r>
            <a:r>
              <a:rPr lang="it-IT" dirty="0" err="1"/>
              <a:t>diagnosis</a:t>
            </a:r>
            <a:r>
              <a:rPr lang="it-IT" dirty="0"/>
              <a:t> and management. </a:t>
            </a:r>
          </a:p>
          <a:p>
            <a:r>
              <a:rPr lang="it-IT" b="1" dirty="0"/>
              <a:t>Keywords: </a:t>
            </a:r>
            <a:r>
              <a:rPr lang="it-IT" dirty="0"/>
              <a:t>AMBULATORY </a:t>
            </a:r>
            <a:r>
              <a:rPr lang="it-IT" dirty="0" err="1"/>
              <a:t>pH</a:t>
            </a:r>
            <a:r>
              <a:rPr lang="it-IT" dirty="0"/>
              <a:t> MONITORING; ENDOSCOPY; GASTROESOPHAGEAL REFLUX DISEASE.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927A7-AA3F-4D10-8AEA-BA49ABE26E27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714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/>
              <a:t>Review</a:t>
            </a:r>
          </a:p>
          <a:p>
            <a:r>
              <a:rPr lang="it-IT" dirty="0" err="1"/>
              <a:t>Gut</a:t>
            </a:r>
            <a:r>
              <a:rPr lang="it-IT" dirty="0"/>
              <a:t> . 2023 </a:t>
            </a:r>
            <a:r>
              <a:rPr lang="it-IT" dirty="0" err="1"/>
              <a:t>Sep</a:t>
            </a:r>
            <a:r>
              <a:rPr lang="it-IT" dirty="0"/>
              <a:t> 21:gutjnl-2023-330616. </a:t>
            </a:r>
          </a:p>
          <a:p>
            <a:r>
              <a:rPr lang="it-IT" dirty="0" err="1"/>
              <a:t>doi</a:t>
            </a:r>
            <a:r>
              <a:rPr lang="it-IT" dirty="0"/>
              <a:t>: 10.1136/gutjnl-2023-330616. Online </a:t>
            </a:r>
            <a:r>
              <a:rPr lang="it-IT" dirty="0" err="1"/>
              <a:t>ahead</a:t>
            </a:r>
            <a:r>
              <a:rPr lang="it-IT" dirty="0"/>
              <a:t> of </a:t>
            </a:r>
            <a:r>
              <a:rPr lang="it-IT" dirty="0" err="1"/>
              <a:t>print</a:t>
            </a:r>
            <a:r>
              <a:rPr lang="it-IT" dirty="0"/>
              <a:t>. </a:t>
            </a:r>
          </a:p>
          <a:p>
            <a:r>
              <a:rPr lang="it-IT" b="1" dirty="0" err="1"/>
              <a:t>Updates</a:t>
            </a:r>
            <a:r>
              <a:rPr lang="it-IT" b="1" dirty="0"/>
              <a:t> to the </a:t>
            </a:r>
            <a:r>
              <a:rPr lang="it-IT" b="1" dirty="0" err="1"/>
              <a:t>modern</a:t>
            </a:r>
            <a:r>
              <a:rPr lang="it-IT" b="1" dirty="0"/>
              <a:t> </a:t>
            </a:r>
            <a:r>
              <a:rPr lang="it-IT" b="1" dirty="0" err="1"/>
              <a:t>diagnosis</a:t>
            </a:r>
            <a:r>
              <a:rPr lang="it-IT" b="1" dirty="0"/>
              <a:t> of GERD: Lyon consensus 2.0 </a:t>
            </a:r>
          </a:p>
          <a:p>
            <a:r>
              <a:rPr lang="it-IT" dirty="0">
                <a:hlinkClick r:id="rId3"/>
              </a:rPr>
              <a:t>C </a:t>
            </a:r>
            <a:r>
              <a:rPr lang="it-IT" dirty="0" err="1">
                <a:hlinkClick r:id="rId3"/>
              </a:rPr>
              <a:t>Prakash</a:t>
            </a:r>
            <a:r>
              <a:rPr lang="it-IT" dirty="0">
                <a:hlinkClick r:id="rId3"/>
              </a:rPr>
              <a:t> </a:t>
            </a:r>
            <a:r>
              <a:rPr lang="it-IT" dirty="0" err="1">
                <a:hlinkClick r:id="rId3"/>
              </a:rPr>
              <a:t>Gyawali</a:t>
            </a:r>
            <a:r>
              <a:rPr lang="it-IT" baseline="30000" dirty="0"/>
              <a:t> </a:t>
            </a:r>
            <a:r>
              <a:rPr lang="it-IT" baseline="30000" dirty="0">
                <a:hlinkClick r:id="rId4" tooltip="Division of Gastroenterology, Washington University School of Medicine, St Louis, Missouri, USA cprakash@wustl.edu."/>
              </a:rPr>
              <a:t> 1 </a:t>
            </a:r>
            <a:r>
              <a:rPr lang="it-IT" dirty="0"/>
              <a:t>, </a:t>
            </a:r>
            <a:r>
              <a:rPr lang="it-IT" dirty="0">
                <a:hlinkClick r:id="rId5"/>
              </a:rPr>
              <a:t>Rena </a:t>
            </a:r>
            <a:r>
              <a:rPr lang="it-IT" dirty="0" err="1">
                <a:hlinkClick r:id="rId5"/>
              </a:rPr>
              <a:t>Yadlapati</a:t>
            </a:r>
            <a:r>
              <a:rPr lang="it-IT" baseline="30000" dirty="0"/>
              <a:t> </a:t>
            </a:r>
            <a:r>
              <a:rPr lang="it-IT" baseline="30000" dirty="0">
                <a:hlinkClick r:id="rId6" tooltip="Division of Gastroenterology, University of California in San Diego, La Jolla, California, USA."/>
              </a:rPr>
              <a:t> 2 </a:t>
            </a:r>
            <a:r>
              <a:rPr lang="it-IT" dirty="0"/>
              <a:t>, </a:t>
            </a:r>
            <a:r>
              <a:rPr lang="it-IT" dirty="0">
                <a:hlinkClick r:id="rId7"/>
              </a:rPr>
              <a:t>Ronnie </a:t>
            </a:r>
            <a:r>
              <a:rPr lang="it-IT" dirty="0" err="1">
                <a:hlinkClick r:id="rId7"/>
              </a:rPr>
              <a:t>Fass</a:t>
            </a:r>
            <a:r>
              <a:rPr lang="it-IT" baseline="30000" dirty="0"/>
              <a:t> </a:t>
            </a:r>
            <a:r>
              <a:rPr lang="it-IT" baseline="30000" dirty="0">
                <a:hlinkClick r:id="rId8" tooltip="Medicine/Section of Gastroenterology, Case Western Reserve University, Cleveland, Ohio, USA."/>
              </a:rPr>
              <a:t> 3 </a:t>
            </a:r>
            <a:r>
              <a:rPr lang="it-IT" dirty="0"/>
              <a:t>, </a:t>
            </a:r>
            <a:r>
              <a:rPr lang="it-IT" dirty="0">
                <a:hlinkClick r:id="rId9"/>
              </a:rPr>
              <a:t>David </a:t>
            </a:r>
            <a:r>
              <a:rPr lang="it-IT" dirty="0" err="1">
                <a:hlinkClick r:id="rId9"/>
              </a:rPr>
              <a:t>Katzka</a:t>
            </a:r>
            <a:r>
              <a:rPr lang="it-IT" baseline="30000" dirty="0"/>
              <a:t> </a:t>
            </a:r>
            <a:r>
              <a:rPr lang="it-IT" baseline="30000" dirty="0">
                <a:hlinkClick r:id="rId10" tooltip="Gastroenterology and Hepatology, Columbia University, New York, New York, USA."/>
              </a:rPr>
              <a:t> 4 </a:t>
            </a:r>
            <a:r>
              <a:rPr lang="it-IT" dirty="0"/>
              <a:t>, </a:t>
            </a:r>
            <a:r>
              <a:rPr lang="it-IT" dirty="0">
                <a:hlinkClick r:id="rId11"/>
              </a:rPr>
              <a:t>John </a:t>
            </a:r>
            <a:r>
              <a:rPr lang="it-IT" dirty="0" err="1">
                <a:hlinkClick r:id="rId11"/>
              </a:rPr>
              <a:t>Pandolfino</a:t>
            </a:r>
            <a:r>
              <a:rPr lang="it-IT" baseline="30000" dirty="0"/>
              <a:t> </a:t>
            </a:r>
            <a:r>
              <a:rPr lang="it-IT" baseline="30000" dirty="0">
                <a:hlinkClick r:id="rId12" tooltip="Gastroenterology and Hepatology, Northwestern University Feinberg School of Medicine, Chicago, Illinois, USA."/>
              </a:rPr>
              <a:t> 5 </a:t>
            </a:r>
            <a:r>
              <a:rPr lang="it-IT" dirty="0"/>
              <a:t>, </a:t>
            </a:r>
            <a:r>
              <a:rPr lang="it-IT" dirty="0">
                <a:hlinkClick r:id="rId13"/>
              </a:rPr>
              <a:t>Edoardo Savarino</a:t>
            </a:r>
            <a:r>
              <a:rPr lang="it-IT" baseline="30000" dirty="0"/>
              <a:t> </a:t>
            </a:r>
            <a:r>
              <a:rPr lang="it-IT" baseline="30000" dirty="0">
                <a:hlinkClick r:id="rId14" tooltip="Department of Surgery, Oncology and Gastroenterology, Department of Medical and Surgical Specialties, University of Padua, Padova, Italy."/>
              </a:rPr>
              <a:t> 6 </a:t>
            </a:r>
            <a:r>
              <a:rPr lang="it-IT" dirty="0"/>
              <a:t>, </a:t>
            </a:r>
            <a:r>
              <a:rPr lang="it-IT" dirty="0">
                <a:hlinkClick r:id="rId15"/>
              </a:rPr>
              <a:t>Daniel </a:t>
            </a:r>
            <a:r>
              <a:rPr lang="it-IT" dirty="0" err="1">
                <a:hlinkClick r:id="rId15"/>
              </a:rPr>
              <a:t>Sifrim</a:t>
            </a:r>
            <a:r>
              <a:rPr lang="it-IT" baseline="30000" dirty="0"/>
              <a:t> </a:t>
            </a:r>
            <a:r>
              <a:rPr lang="it-IT" baseline="30000" dirty="0">
                <a:hlinkClick r:id="rId16" tooltip="Blizard Institute, Barts and The London School of Medicine and Dentistry, London, UK."/>
              </a:rPr>
              <a:t> 7 </a:t>
            </a:r>
            <a:r>
              <a:rPr lang="it-IT" dirty="0"/>
              <a:t>, </a:t>
            </a:r>
            <a:r>
              <a:rPr lang="it-IT" dirty="0">
                <a:hlinkClick r:id="rId17"/>
              </a:rPr>
              <a:t>Stuart </a:t>
            </a:r>
            <a:r>
              <a:rPr lang="it-IT" dirty="0" err="1">
                <a:hlinkClick r:id="rId17"/>
              </a:rPr>
              <a:t>Spechler</a:t>
            </a:r>
            <a:r>
              <a:rPr lang="it-IT" baseline="30000" dirty="0"/>
              <a:t> </a:t>
            </a:r>
            <a:r>
              <a:rPr lang="it-IT" baseline="30000" dirty="0">
                <a:hlinkClick r:id="rId18" tooltip="Division of Gastroenterology, Baylor Scott and White North Texas, Dallas, Texas, USA."/>
              </a:rPr>
              <a:t> 8 </a:t>
            </a:r>
            <a:r>
              <a:rPr lang="it-IT" dirty="0"/>
              <a:t>, </a:t>
            </a:r>
            <a:r>
              <a:rPr lang="it-IT" dirty="0">
                <a:hlinkClick r:id="rId19"/>
              </a:rPr>
              <a:t>Frank </a:t>
            </a:r>
            <a:r>
              <a:rPr lang="it-IT" dirty="0" err="1">
                <a:hlinkClick r:id="rId19"/>
              </a:rPr>
              <a:t>Zerbib</a:t>
            </a:r>
            <a:r>
              <a:rPr lang="it-IT" baseline="30000" dirty="0"/>
              <a:t> </a:t>
            </a:r>
            <a:r>
              <a:rPr lang="it-IT" baseline="30000" dirty="0">
                <a:hlinkClick r:id="rId20" tooltip="Gastroenterology, CHU de Bordeaux, Bordeaux, France."/>
              </a:rPr>
              <a:t> 9 </a:t>
            </a:r>
            <a:r>
              <a:rPr lang="it-IT" dirty="0"/>
              <a:t>, </a:t>
            </a:r>
            <a:r>
              <a:rPr lang="it-IT" dirty="0">
                <a:hlinkClick r:id="rId21"/>
              </a:rPr>
              <a:t>Mark R Fox</a:t>
            </a:r>
            <a:r>
              <a:rPr lang="it-IT" baseline="30000" dirty="0"/>
              <a:t> </a:t>
            </a:r>
            <a:r>
              <a:rPr lang="it-IT" baseline="30000" dirty="0">
                <a:hlinkClick r:id="rId22" tooltip="Gastroenterology, University of Zurich, Zurich, Switzerland."/>
              </a:rPr>
              <a:t> 10 </a:t>
            </a:r>
            <a:r>
              <a:rPr lang="it-IT" dirty="0"/>
              <a:t>, </a:t>
            </a:r>
            <a:r>
              <a:rPr lang="it-IT" dirty="0" err="1">
                <a:hlinkClick r:id="rId23"/>
              </a:rPr>
              <a:t>Shobna</a:t>
            </a:r>
            <a:r>
              <a:rPr lang="it-IT" dirty="0">
                <a:hlinkClick r:id="rId23"/>
              </a:rPr>
              <a:t> </a:t>
            </a:r>
            <a:r>
              <a:rPr lang="it-IT" dirty="0" err="1">
                <a:hlinkClick r:id="rId23"/>
              </a:rPr>
              <a:t>Bhatia</a:t>
            </a:r>
            <a:r>
              <a:rPr lang="it-IT" baseline="30000" dirty="0"/>
              <a:t> </a:t>
            </a:r>
            <a:r>
              <a:rPr lang="it-IT" baseline="30000" dirty="0">
                <a:hlinkClick r:id="rId24" tooltip="Gastroenterology, NIMS University, Jaipur, India."/>
              </a:rPr>
              <a:t> 11 </a:t>
            </a:r>
            <a:r>
              <a:rPr lang="it-IT" dirty="0"/>
              <a:t>, </a:t>
            </a:r>
            <a:r>
              <a:rPr lang="it-IT" dirty="0">
                <a:hlinkClick r:id="rId25"/>
              </a:rPr>
              <a:t>Nicola de </a:t>
            </a:r>
            <a:r>
              <a:rPr lang="it-IT" dirty="0" err="1">
                <a:hlinkClick r:id="rId25"/>
              </a:rPr>
              <a:t>Bortoli</a:t>
            </a:r>
            <a:r>
              <a:rPr lang="it-IT" baseline="30000" dirty="0"/>
              <a:t> </a:t>
            </a:r>
            <a:r>
              <a:rPr lang="it-IT" baseline="30000" dirty="0">
                <a:hlinkClick r:id="rId26" tooltip="Division of Gastroenterology, University of Pisa, Pisa, Italy."/>
              </a:rPr>
              <a:t> 12 </a:t>
            </a:r>
            <a:r>
              <a:rPr lang="it-IT" dirty="0"/>
              <a:t>, </a:t>
            </a:r>
            <a:r>
              <a:rPr lang="it-IT" dirty="0" err="1">
                <a:hlinkClick r:id="rId27"/>
              </a:rPr>
              <a:t>Yu</a:t>
            </a:r>
            <a:r>
              <a:rPr lang="it-IT" dirty="0">
                <a:hlinkClick r:id="rId27"/>
              </a:rPr>
              <a:t> </a:t>
            </a:r>
            <a:r>
              <a:rPr lang="it-IT" dirty="0" err="1">
                <a:hlinkClick r:id="rId27"/>
              </a:rPr>
              <a:t>Kyung</a:t>
            </a:r>
            <a:r>
              <a:rPr lang="it-IT" dirty="0">
                <a:hlinkClick r:id="rId27"/>
              </a:rPr>
              <a:t> </a:t>
            </a:r>
            <a:r>
              <a:rPr lang="it-IT" dirty="0" err="1">
                <a:hlinkClick r:id="rId27"/>
              </a:rPr>
              <a:t>Cho</a:t>
            </a:r>
            <a:r>
              <a:rPr lang="it-IT" baseline="30000" dirty="0"/>
              <a:t> </a:t>
            </a:r>
            <a:r>
              <a:rPr lang="it-IT" baseline="30000" dirty="0">
                <a:hlinkClick r:id="rId28" tooltip="Gastroenterology, Catholic University of Korea - Songsin Campus, Seoul, Korea (the Republic of)."/>
              </a:rPr>
              <a:t> 13 </a:t>
            </a:r>
            <a:r>
              <a:rPr lang="it-IT" dirty="0"/>
              <a:t>, </a:t>
            </a:r>
            <a:r>
              <a:rPr lang="it-IT" dirty="0">
                <a:hlinkClick r:id="rId29"/>
              </a:rPr>
              <a:t>Daniel </a:t>
            </a:r>
            <a:r>
              <a:rPr lang="it-IT" dirty="0" err="1">
                <a:hlinkClick r:id="rId29"/>
              </a:rPr>
              <a:t>Cisternas</a:t>
            </a:r>
            <a:r>
              <a:rPr lang="it-IT" baseline="30000" dirty="0"/>
              <a:t> </a:t>
            </a:r>
            <a:r>
              <a:rPr lang="it-IT" baseline="30000" dirty="0">
                <a:hlinkClick r:id="rId30" tooltip="Digestive System Research Unit, Universidad del Desarrollo Facultad de Medicina Clínica Alemana, Las Condes, Chile."/>
              </a:rPr>
              <a:t> 14 </a:t>
            </a:r>
            <a:r>
              <a:rPr lang="it-IT" dirty="0"/>
              <a:t>, </a:t>
            </a:r>
            <a:r>
              <a:rPr lang="it-IT" dirty="0" err="1">
                <a:hlinkClick r:id="rId31"/>
              </a:rPr>
              <a:t>Chien-Lin</a:t>
            </a:r>
            <a:r>
              <a:rPr lang="it-IT" dirty="0">
                <a:hlinkClick r:id="rId31"/>
              </a:rPr>
              <a:t> Chen</a:t>
            </a:r>
            <a:r>
              <a:rPr lang="it-IT" baseline="30000" dirty="0"/>
              <a:t> </a:t>
            </a:r>
            <a:r>
              <a:rPr lang="it-IT" baseline="30000" dirty="0">
                <a:hlinkClick r:id="rId32" tooltip="Department of Medicine, Tzu Chi University, Hualien, Taiwan."/>
              </a:rPr>
              <a:t> 15 </a:t>
            </a:r>
            <a:r>
              <a:rPr lang="it-IT" dirty="0"/>
              <a:t>, </a:t>
            </a:r>
            <a:r>
              <a:rPr lang="it-IT" dirty="0">
                <a:hlinkClick r:id="rId33"/>
              </a:rPr>
              <a:t>Charles </a:t>
            </a:r>
            <a:r>
              <a:rPr lang="it-IT" dirty="0" err="1">
                <a:hlinkClick r:id="rId33"/>
              </a:rPr>
              <a:t>Cock</a:t>
            </a:r>
            <a:r>
              <a:rPr lang="it-IT" baseline="30000" dirty="0"/>
              <a:t> </a:t>
            </a:r>
            <a:r>
              <a:rPr lang="it-IT" baseline="30000" dirty="0">
                <a:hlinkClick r:id="rId34" tooltip="Department of Gastroenterology and Hepatology, Flinders University, Adelaide, South Australia, Australia."/>
              </a:rPr>
              <a:t> 16 </a:t>
            </a:r>
            <a:r>
              <a:rPr lang="it-IT" dirty="0"/>
              <a:t>, </a:t>
            </a:r>
            <a:r>
              <a:rPr lang="it-IT" dirty="0" err="1">
                <a:hlinkClick r:id="rId35"/>
              </a:rPr>
              <a:t>Albis</a:t>
            </a:r>
            <a:r>
              <a:rPr lang="it-IT" dirty="0">
                <a:hlinkClick r:id="rId35"/>
              </a:rPr>
              <a:t> </a:t>
            </a:r>
            <a:r>
              <a:rPr lang="it-IT" dirty="0" err="1">
                <a:hlinkClick r:id="rId35"/>
              </a:rPr>
              <a:t>Hani</a:t>
            </a:r>
            <a:r>
              <a:rPr lang="it-IT" baseline="30000" dirty="0"/>
              <a:t> </a:t>
            </a:r>
            <a:r>
              <a:rPr lang="it-IT" baseline="30000" dirty="0">
                <a:hlinkClick r:id="rId36" tooltip="Gastroenterology Unit, Department of Medicine, Pontificia Universidad Javeriana, Bogota, Colombia."/>
              </a:rPr>
              <a:t> 17 </a:t>
            </a:r>
            <a:r>
              <a:rPr lang="it-IT" dirty="0"/>
              <a:t>, </a:t>
            </a:r>
            <a:r>
              <a:rPr lang="it-IT" dirty="0">
                <a:hlinkClick r:id="rId37"/>
              </a:rPr>
              <a:t>Jose Maria </a:t>
            </a:r>
            <a:r>
              <a:rPr lang="it-IT" dirty="0" err="1">
                <a:hlinkClick r:id="rId37"/>
              </a:rPr>
              <a:t>Remes</a:t>
            </a:r>
            <a:r>
              <a:rPr lang="it-IT" dirty="0">
                <a:hlinkClick r:id="rId37"/>
              </a:rPr>
              <a:t> </a:t>
            </a:r>
            <a:r>
              <a:rPr lang="it-IT" dirty="0" err="1">
                <a:hlinkClick r:id="rId37"/>
              </a:rPr>
              <a:t>Troche</a:t>
            </a:r>
            <a:r>
              <a:rPr lang="it-IT" baseline="30000" dirty="0"/>
              <a:t> </a:t>
            </a:r>
            <a:r>
              <a:rPr lang="it-IT" baseline="30000" dirty="0">
                <a:hlinkClick r:id="rId38" tooltip="Digestive Physiology and Motility Lab, Veracruzana University, Xalapa, Mexico."/>
              </a:rPr>
              <a:t> 18 </a:t>
            </a:r>
            <a:r>
              <a:rPr lang="it-IT" dirty="0"/>
              <a:t>, </a:t>
            </a:r>
            <a:r>
              <a:rPr lang="it-IT" dirty="0" err="1">
                <a:hlinkClick r:id="rId39"/>
              </a:rPr>
              <a:t>Yinglian</a:t>
            </a:r>
            <a:r>
              <a:rPr lang="it-IT" dirty="0">
                <a:hlinkClick r:id="rId39"/>
              </a:rPr>
              <a:t> </a:t>
            </a:r>
            <a:r>
              <a:rPr lang="it-IT" dirty="0" err="1">
                <a:hlinkClick r:id="rId39"/>
              </a:rPr>
              <a:t>Xiao</a:t>
            </a:r>
            <a:r>
              <a:rPr lang="it-IT" baseline="30000" dirty="0"/>
              <a:t> </a:t>
            </a:r>
            <a:r>
              <a:rPr lang="it-IT" baseline="30000" dirty="0">
                <a:hlinkClick r:id="rId40" tooltip="Department of Gastroenterology, Sun Yan-sen University of Medical Sciences, Guangzhou, China."/>
              </a:rPr>
              <a:t> 19 </a:t>
            </a:r>
            <a:r>
              <a:rPr lang="it-IT" dirty="0"/>
              <a:t>, </a:t>
            </a:r>
            <a:r>
              <a:rPr lang="it-IT" dirty="0">
                <a:hlinkClick r:id="rId41"/>
              </a:rPr>
              <a:t>Michael F </a:t>
            </a:r>
            <a:r>
              <a:rPr lang="it-IT" dirty="0" err="1">
                <a:hlinkClick r:id="rId41"/>
              </a:rPr>
              <a:t>Vaezi</a:t>
            </a:r>
            <a:r>
              <a:rPr lang="it-IT" baseline="30000" dirty="0"/>
              <a:t> </a:t>
            </a:r>
            <a:r>
              <a:rPr lang="it-IT" baseline="30000" dirty="0">
                <a:hlinkClick r:id="rId42" tooltip="Department of Medicine, Vanderbilt University, Nashville, Tennessee, USA."/>
              </a:rPr>
              <a:t> 20 </a:t>
            </a:r>
            <a:r>
              <a:rPr lang="it-IT" dirty="0"/>
              <a:t>, </a:t>
            </a:r>
            <a:r>
              <a:rPr lang="it-IT" dirty="0">
                <a:hlinkClick r:id="rId43"/>
              </a:rPr>
              <a:t>Sabine Roman</a:t>
            </a:r>
            <a:r>
              <a:rPr lang="it-IT" baseline="30000" dirty="0"/>
              <a:t> </a:t>
            </a:r>
            <a:r>
              <a:rPr lang="it-IT" baseline="30000" dirty="0">
                <a:hlinkClick r:id="rId44" tooltip="Department of Digestive Physiology, Universite de Lyon, Lyon, France."/>
              </a:rPr>
              <a:t> 21 </a:t>
            </a:r>
            <a:endParaRPr lang="it-IT" dirty="0"/>
          </a:p>
          <a:p>
            <a:r>
              <a:rPr lang="it-IT" dirty="0" err="1"/>
              <a:t>Affiliations</a:t>
            </a:r>
            <a:r>
              <a:rPr lang="it-IT" dirty="0"/>
              <a:t> </a:t>
            </a:r>
          </a:p>
          <a:p>
            <a:r>
              <a:rPr lang="it-IT" dirty="0"/>
              <a:t>PMID: </a:t>
            </a:r>
            <a:r>
              <a:rPr lang="it-IT" b="1" dirty="0"/>
              <a:t>37734911</a:t>
            </a:r>
            <a:r>
              <a:rPr lang="it-IT" dirty="0"/>
              <a:t> </a:t>
            </a:r>
          </a:p>
          <a:p>
            <a:r>
              <a:rPr lang="it-IT" dirty="0"/>
              <a:t>DOI: </a:t>
            </a:r>
            <a:r>
              <a:rPr lang="it-IT" dirty="0">
                <a:hlinkClick r:id="rId45"/>
              </a:rPr>
              <a:t>10.1136/gutjnl-2023-330616 </a:t>
            </a:r>
            <a:endParaRPr lang="it-IT" dirty="0"/>
          </a:p>
          <a:p>
            <a:r>
              <a:rPr lang="it-IT" dirty="0"/>
              <a:t>Free article </a:t>
            </a:r>
          </a:p>
          <a:p>
            <a:r>
              <a:rPr lang="it-IT" b="1" dirty="0"/>
              <a:t>Abstract </a:t>
            </a:r>
          </a:p>
          <a:p>
            <a:r>
              <a:rPr lang="it-IT" dirty="0"/>
              <a:t>The Lyon Consensus </a:t>
            </a:r>
            <a:r>
              <a:rPr lang="it-IT" dirty="0" err="1"/>
              <a:t>provides</a:t>
            </a:r>
            <a:r>
              <a:rPr lang="it-IT" dirty="0"/>
              <a:t> conclusive </a:t>
            </a:r>
            <a:r>
              <a:rPr lang="it-IT" dirty="0" err="1"/>
              <a:t>criteria</a:t>
            </a:r>
            <a:r>
              <a:rPr lang="it-IT" dirty="0"/>
              <a:t> for and </a:t>
            </a:r>
            <a:r>
              <a:rPr lang="it-IT" dirty="0" err="1"/>
              <a:t>against</a:t>
            </a:r>
            <a:r>
              <a:rPr lang="it-IT" dirty="0"/>
              <a:t> the </a:t>
            </a:r>
            <a:r>
              <a:rPr lang="it-IT" dirty="0" err="1"/>
              <a:t>diagnosis</a:t>
            </a:r>
            <a:r>
              <a:rPr lang="it-IT" dirty="0"/>
              <a:t> of gastro-</a:t>
            </a:r>
            <a:r>
              <a:rPr lang="it-IT" dirty="0" err="1"/>
              <a:t>oesophageal</a:t>
            </a:r>
            <a:r>
              <a:rPr lang="it-IT" dirty="0"/>
              <a:t> </a:t>
            </a:r>
            <a:r>
              <a:rPr lang="it-IT" dirty="0" err="1"/>
              <a:t>reflux</a:t>
            </a:r>
            <a:r>
              <a:rPr lang="it-IT" dirty="0"/>
              <a:t> disease (GERD), and </a:t>
            </a:r>
            <a:r>
              <a:rPr lang="it-IT" dirty="0" err="1"/>
              <a:t>adjunctive</a:t>
            </a:r>
            <a:r>
              <a:rPr lang="it-IT" dirty="0"/>
              <a:t> </a:t>
            </a:r>
            <a:r>
              <a:rPr lang="it-IT" dirty="0" err="1"/>
              <a:t>metrics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consolidate or </a:t>
            </a:r>
            <a:r>
              <a:rPr lang="it-IT" dirty="0" err="1"/>
              <a:t>refute</a:t>
            </a:r>
            <a:r>
              <a:rPr lang="it-IT" dirty="0"/>
              <a:t> GERD </a:t>
            </a:r>
            <a:r>
              <a:rPr lang="it-IT" dirty="0" err="1"/>
              <a:t>diagnosis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primary</a:t>
            </a:r>
            <a:r>
              <a:rPr lang="it-IT" dirty="0"/>
              <a:t> </a:t>
            </a:r>
            <a:r>
              <a:rPr lang="it-IT" dirty="0" err="1"/>
              <a:t>criteria</a:t>
            </a:r>
            <a:r>
              <a:rPr lang="it-IT" dirty="0"/>
              <a:t> are borderline or inconclusive. An </a:t>
            </a:r>
            <a:r>
              <a:rPr lang="it-IT" dirty="0" err="1"/>
              <a:t>international</a:t>
            </a:r>
            <a:r>
              <a:rPr lang="it-IT" dirty="0"/>
              <a:t> core and </a:t>
            </a:r>
            <a:r>
              <a:rPr lang="it-IT" dirty="0" err="1"/>
              <a:t>working</a:t>
            </a:r>
            <a:r>
              <a:rPr lang="it-IT" dirty="0"/>
              <a:t> group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assembled</a:t>
            </a:r>
            <a:r>
              <a:rPr lang="it-IT" dirty="0"/>
              <a:t> to </a:t>
            </a:r>
            <a:r>
              <a:rPr lang="it-IT" dirty="0" err="1"/>
              <a:t>evaluate</a:t>
            </a:r>
            <a:r>
              <a:rPr lang="it-IT" dirty="0"/>
              <a:t> research </a:t>
            </a:r>
            <a:r>
              <a:rPr lang="it-IT" dirty="0" err="1"/>
              <a:t>since</a:t>
            </a:r>
            <a:r>
              <a:rPr lang="it-IT" dirty="0"/>
              <a:t> publication of the </a:t>
            </a:r>
            <a:r>
              <a:rPr lang="it-IT" dirty="0" err="1"/>
              <a:t>original</a:t>
            </a:r>
            <a:r>
              <a:rPr lang="it-IT" dirty="0"/>
              <a:t> Lyon Consensus, and to vote on statements </a:t>
            </a:r>
            <a:r>
              <a:rPr lang="it-IT" dirty="0" err="1"/>
              <a:t>collaboratively</a:t>
            </a:r>
            <a:r>
              <a:rPr lang="it-IT" dirty="0"/>
              <a:t> </a:t>
            </a:r>
            <a:r>
              <a:rPr lang="it-IT" dirty="0" err="1"/>
              <a:t>developed</a:t>
            </a:r>
            <a:r>
              <a:rPr lang="it-IT" dirty="0"/>
              <a:t> to update </a:t>
            </a:r>
            <a:r>
              <a:rPr lang="it-IT" dirty="0" err="1"/>
              <a:t>criteria</a:t>
            </a:r>
            <a:r>
              <a:rPr lang="it-IT" dirty="0"/>
              <a:t>. The Lyon Consensus 2.0 </a:t>
            </a:r>
            <a:r>
              <a:rPr lang="it-IT" dirty="0" err="1"/>
              <a:t>provides</a:t>
            </a:r>
            <a:r>
              <a:rPr lang="it-IT" dirty="0"/>
              <a:t> a </a:t>
            </a:r>
            <a:r>
              <a:rPr lang="it-IT" dirty="0" err="1"/>
              <a:t>modern</a:t>
            </a:r>
            <a:r>
              <a:rPr lang="it-IT" dirty="0"/>
              <a:t> definition of </a:t>
            </a:r>
            <a:r>
              <a:rPr lang="it-IT" dirty="0" err="1"/>
              <a:t>actionable</a:t>
            </a:r>
            <a:r>
              <a:rPr lang="it-IT" dirty="0"/>
              <a:t> GERD,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evidence</a:t>
            </a:r>
            <a:r>
              <a:rPr lang="it-IT" dirty="0"/>
              <a:t> from </a:t>
            </a:r>
            <a:r>
              <a:rPr lang="it-IT" dirty="0" err="1"/>
              <a:t>oesophageal</a:t>
            </a:r>
            <a:r>
              <a:rPr lang="it-IT" dirty="0"/>
              <a:t> testing supports </a:t>
            </a:r>
            <a:r>
              <a:rPr lang="it-IT" dirty="0" err="1"/>
              <a:t>revising</a:t>
            </a:r>
            <a:r>
              <a:rPr lang="it-IT" dirty="0"/>
              <a:t>, </a:t>
            </a:r>
            <a:r>
              <a:rPr lang="it-IT" dirty="0" err="1"/>
              <a:t>escalating</a:t>
            </a:r>
            <a:r>
              <a:rPr lang="it-IT" dirty="0"/>
              <a:t> or </a:t>
            </a:r>
            <a:r>
              <a:rPr lang="it-IT" dirty="0" err="1"/>
              <a:t>personalising</a:t>
            </a:r>
            <a:r>
              <a:rPr lang="it-IT" dirty="0"/>
              <a:t> GERD management for the </a:t>
            </a:r>
            <a:r>
              <a:rPr lang="it-IT" dirty="0" err="1"/>
              <a:t>symptomatic</a:t>
            </a:r>
            <a:r>
              <a:rPr lang="it-IT" dirty="0"/>
              <a:t> patient. </a:t>
            </a:r>
            <a:r>
              <a:rPr lang="it-IT" dirty="0" err="1"/>
              <a:t>Symptoms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high versus low </a:t>
            </a:r>
            <a:r>
              <a:rPr lang="it-IT" dirty="0" err="1"/>
              <a:t>likelihood</a:t>
            </a:r>
            <a:r>
              <a:rPr lang="it-IT" dirty="0"/>
              <a:t> of relationship to </a:t>
            </a:r>
            <a:r>
              <a:rPr lang="it-IT" dirty="0" err="1"/>
              <a:t>reflux</a:t>
            </a:r>
            <a:r>
              <a:rPr lang="it-IT" dirty="0"/>
              <a:t> </a:t>
            </a:r>
            <a:r>
              <a:rPr lang="it-IT" dirty="0" err="1"/>
              <a:t>episodes</a:t>
            </a:r>
            <a:r>
              <a:rPr lang="it-IT" dirty="0"/>
              <a:t> are </a:t>
            </a:r>
            <a:r>
              <a:rPr lang="it-IT" dirty="0" err="1"/>
              <a:t>described</a:t>
            </a:r>
            <a:r>
              <a:rPr lang="it-IT" dirty="0"/>
              <a:t>. </a:t>
            </a:r>
            <a:r>
              <a:rPr lang="it-IT" dirty="0" err="1"/>
              <a:t>Unproven</a:t>
            </a:r>
            <a:r>
              <a:rPr lang="it-IT" dirty="0"/>
              <a:t> versus </a:t>
            </a:r>
            <a:r>
              <a:rPr lang="it-IT" dirty="0" err="1"/>
              <a:t>proven</a:t>
            </a:r>
            <a:r>
              <a:rPr lang="it-IT" dirty="0"/>
              <a:t> GERD </a:t>
            </a:r>
            <a:r>
              <a:rPr lang="it-IT" dirty="0" err="1"/>
              <a:t>define</a:t>
            </a:r>
            <a:r>
              <a:rPr lang="it-IT" dirty="0"/>
              <a:t> </a:t>
            </a:r>
            <a:r>
              <a:rPr lang="it-IT" dirty="0" err="1"/>
              <a:t>diagnostic</a:t>
            </a:r>
            <a:r>
              <a:rPr lang="it-IT" dirty="0"/>
              <a:t> </a:t>
            </a:r>
            <a:r>
              <a:rPr lang="it-IT" dirty="0" err="1"/>
              <a:t>strategies</a:t>
            </a:r>
            <a:r>
              <a:rPr lang="it-IT" dirty="0"/>
              <a:t> and testing options. </a:t>
            </a:r>
            <a:r>
              <a:rPr lang="it-IT" dirty="0" err="1"/>
              <a:t>Patients</a:t>
            </a:r>
            <a:r>
              <a:rPr lang="it-IT" dirty="0"/>
              <a:t> with no </a:t>
            </a:r>
            <a:r>
              <a:rPr lang="it-IT" dirty="0" err="1"/>
              <a:t>prior</a:t>
            </a:r>
            <a:r>
              <a:rPr lang="it-IT" dirty="0"/>
              <a:t> GERD </a:t>
            </a:r>
            <a:r>
              <a:rPr lang="it-IT" dirty="0" err="1"/>
              <a:t>evidence</a:t>
            </a:r>
            <a:r>
              <a:rPr lang="it-IT" dirty="0"/>
              <a:t> (</a:t>
            </a:r>
            <a:r>
              <a:rPr lang="it-IT" dirty="0" err="1"/>
              <a:t>unproven</a:t>
            </a:r>
            <a:r>
              <a:rPr lang="it-IT" dirty="0"/>
              <a:t> GERD) are </a:t>
            </a:r>
            <a:r>
              <a:rPr lang="it-IT" dirty="0" err="1"/>
              <a:t>studied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prolonged</a:t>
            </a:r>
            <a:r>
              <a:rPr lang="it-IT" dirty="0"/>
              <a:t> wireless </a:t>
            </a:r>
            <a:r>
              <a:rPr lang="it-IT" dirty="0" err="1"/>
              <a:t>pH</a:t>
            </a:r>
            <a:r>
              <a:rPr lang="it-IT" dirty="0"/>
              <a:t> monitoring or </a:t>
            </a:r>
            <a:r>
              <a:rPr lang="it-IT" dirty="0" err="1"/>
              <a:t>catheter-based</a:t>
            </a:r>
            <a:r>
              <a:rPr lang="it-IT" dirty="0"/>
              <a:t> </a:t>
            </a:r>
            <a:r>
              <a:rPr lang="it-IT" dirty="0" err="1"/>
              <a:t>pH</a:t>
            </a:r>
            <a:r>
              <a:rPr lang="it-IT" dirty="0"/>
              <a:t> or </a:t>
            </a:r>
            <a:r>
              <a:rPr lang="it-IT" dirty="0" err="1"/>
              <a:t>pH</a:t>
            </a:r>
            <a:r>
              <a:rPr lang="it-IT" dirty="0"/>
              <a:t>-monitoring off </a:t>
            </a:r>
            <a:r>
              <a:rPr lang="it-IT" dirty="0" err="1"/>
              <a:t>antisecretory</a:t>
            </a:r>
            <a:r>
              <a:rPr lang="it-IT" dirty="0"/>
              <a:t> </a:t>
            </a:r>
            <a:r>
              <a:rPr lang="it-IT" dirty="0" err="1"/>
              <a:t>medication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with conclusive GERD </a:t>
            </a:r>
            <a:r>
              <a:rPr lang="it-IT" dirty="0" err="1"/>
              <a:t>evidence</a:t>
            </a:r>
            <a:r>
              <a:rPr lang="it-IT" dirty="0"/>
              <a:t> (</a:t>
            </a:r>
            <a:r>
              <a:rPr lang="it-IT" dirty="0" err="1"/>
              <a:t>proven</a:t>
            </a:r>
            <a:r>
              <a:rPr lang="it-IT" dirty="0"/>
              <a:t> GERD) and </a:t>
            </a:r>
            <a:r>
              <a:rPr lang="it-IT" dirty="0" err="1"/>
              <a:t>persisting</a:t>
            </a:r>
            <a:r>
              <a:rPr lang="it-IT" dirty="0"/>
              <a:t> </a:t>
            </a:r>
            <a:r>
              <a:rPr lang="it-IT" dirty="0" err="1"/>
              <a:t>symptoms</a:t>
            </a:r>
            <a:r>
              <a:rPr lang="it-IT" dirty="0"/>
              <a:t> are </a:t>
            </a:r>
            <a:r>
              <a:rPr lang="it-IT" dirty="0" err="1"/>
              <a:t>evaluated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pH-impedance</a:t>
            </a:r>
            <a:r>
              <a:rPr lang="it-IT" dirty="0"/>
              <a:t> monitoring </a:t>
            </a:r>
            <a:r>
              <a:rPr lang="it-IT" dirty="0" err="1"/>
              <a:t>while</a:t>
            </a:r>
            <a:r>
              <a:rPr lang="it-IT" dirty="0"/>
              <a:t> on </a:t>
            </a:r>
            <a:r>
              <a:rPr lang="it-IT" dirty="0" err="1"/>
              <a:t>optimised</a:t>
            </a:r>
            <a:r>
              <a:rPr lang="it-IT" dirty="0"/>
              <a:t> </a:t>
            </a:r>
            <a:r>
              <a:rPr lang="it-IT" dirty="0" err="1"/>
              <a:t>antisecretory</a:t>
            </a:r>
            <a:r>
              <a:rPr lang="it-IT" dirty="0"/>
              <a:t> therapy. The major changes from the </a:t>
            </a:r>
            <a:r>
              <a:rPr lang="it-IT" dirty="0" err="1"/>
              <a:t>original</a:t>
            </a:r>
            <a:r>
              <a:rPr lang="it-IT" dirty="0"/>
              <a:t> Lyon Consensus </a:t>
            </a:r>
            <a:r>
              <a:rPr lang="it-IT" dirty="0" err="1"/>
              <a:t>criteria</a:t>
            </a:r>
            <a:r>
              <a:rPr lang="it-IT" dirty="0"/>
              <a:t> include establishment of Los Angeles grade B </a:t>
            </a:r>
            <a:r>
              <a:rPr lang="it-IT" dirty="0" err="1"/>
              <a:t>oesophagitis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conclusive GERD </a:t>
            </a:r>
            <a:r>
              <a:rPr lang="it-IT" dirty="0" err="1"/>
              <a:t>evidence</a:t>
            </a:r>
            <a:r>
              <a:rPr lang="it-IT" dirty="0"/>
              <a:t>, description of </a:t>
            </a:r>
            <a:r>
              <a:rPr lang="it-IT" dirty="0" err="1"/>
              <a:t>metrics</a:t>
            </a:r>
            <a:r>
              <a:rPr lang="it-IT" dirty="0"/>
              <a:t> and </a:t>
            </a:r>
            <a:r>
              <a:rPr lang="it-IT" dirty="0" err="1"/>
              <a:t>thresholds</a:t>
            </a:r>
            <a:r>
              <a:rPr lang="it-IT" dirty="0"/>
              <a:t> to be </a:t>
            </a:r>
            <a:r>
              <a:rPr lang="it-IT" dirty="0" err="1"/>
              <a:t>used</a:t>
            </a:r>
            <a:r>
              <a:rPr lang="it-IT" dirty="0"/>
              <a:t> with </a:t>
            </a:r>
            <a:r>
              <a:rPr lang="it-IT" dirty="0" err="1"/>
              <a:t>prolonged</a:t>
            </a:r>
            <a:r>
              <a:rPr lang="it-IT" dirty="0"/>
              <a:t> wireless </a:t>
            </a:r>
            <a:r>
              <a:rPr lang="it-IT" dirty="0" err="1"/>
              <a:t>pH</a:t>
            </a:r>
            <a:r>
              <a:rPr lang="it-IT" dirty="0"/>
              <a:t> monitoring, and </a:t>
            </a:r>
            <a:r>
              <a:rPr lang="it-IT" dirty="0" err="1"/>
              <a:t>inclusion</a:t>
            </a:r>
            <a:r>
              <a:rPr lang="it-IT" dirty="0"/>
              <a:t> of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useful</a:t>
            </a:r>
            <a:r>
              <a:rPr lang="it-IT" dirty="0"/>
              <a:t> in </a:t>
            </a:r>
            <a:r>
              <a:rPr lang="it-IT" dirty="0" err="1"/>
              <a:t>diagnosis</a:t>
            </a:r>
            <a:r>
              <a:rPr lang="it-IT" dirty="0"/>
              <a:t> of </a:t>
            </a:r>
            <a:r>
              <a:rPr lang="it-IT" dirty="0" err="1"/>
              <a:t>refractory</a:t>
            </a:r>
            <a:r>
              <a:rPr lang="it-IT" dirty="0"/>
              <a:t> GERD </a:t>
            </a:r>
            <a:r>
              <a:rPr lang="it-IT" dirty="0" err="1"/>
              <a:t>when</a:t>
            </a:r>
            <a:r>
              <a:rPr lang="it-IT" dirty="0"/>
              <a:t> testing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on </a:t>
            </a:r>
            <a:r>
              <a:rPr lang="it-IT" dirty="0" err="1"/>
              <a:t>antisecretory</a:t>
            </a:r>
            <a:r>
              <a:rPr lang="it-IT" dirty="0"/>
              <a:t> therapy in </a:t>
            </a:r>
            <a:r>
              <a:rPr lang="it-IT" dirty="0" err="1"/>
              <a:t>proven</a:t>
            </a:r>
            <a:r>
              <a:rPr lang="it-IT" dirty="0"/>
              <a:t> GERD. </a:t>
            </a:r>
            <a:r>
              <a:rPr lang="it-IT" dirty="0" err="1"/>
              <a:t>Criteria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in the </a:t>
            </a:r>
            <a:r>
              <a:rPr lang="it-IT" dirty="0" err="1"/>
              <a:t>diagnosis</a:t>
            </a:r>
            <a:r>
              <a:rPr lang="it-IT" dirty="0"/>
              <a:t> of </a:t>
            </a:r>
            <a:r>
              <a:rPr lang="it-IT" dirty="0" err="1"/>
              <a:t>actionable</a:t>
            </a:r>
            <a:r>
              <a:rPr lang="it-IT" dirty="0"/>
              <a:t> GERD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retired</a:t>
            </a:r>
            <a:r>
              <a:rPr lang="it-IT" dirty="0"/>
              <a:t>. </a:t>
            </a:r>
            <a:r>
              <a:rPr lang="it-IT" dirty="0" err="1"/>
              <a:t>Personalisation</a:t>
            </a:r>
            <a:r>
              <a:rPr lang="it-IT" dirty="0"/>
              <a:t> of investigation and management to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patient's</a:t>
            </a:r>
            <a:r>
              <a:rPr lang="it-IT" dirty="0"/>
              <a:t> </a:t>
            </a:r>
            <a:r>
              <a:rPr lang="it-IT" dirty="0" err="1"/>
              <a:t>unique</a:t>
            </a:r>
            <a:r>
              <a:rPr lang="it-IT" dirty="0"/>
              <a:t> presentation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optimise</a:t>
            </a:r>
            <a:r>
              <a:rPr lang="it-IT" dirty="0"/>
              <a:t> GERD </a:t>
            </a:r>
            <a:r>
              <a:rPr lang="it-IT" dirty="0" err="1"/>
              <a:t>diagnosis</a:t>
            </a:r>
            <a:r>
              <a:rPr lang="it-IT" dirty="0"/>
              <a:t> and management. </a:t>
            </a:r>
          </a:p>
          <a:p>
            <a:r>
              <a:rPr lang="it-IT" b="1" dirty="0"/>
              <a:t>Keywords: </a:t>
            </a:r>
            <a:r>
              <a:rPr lang="it-IT" dirty="0"/>
              <a:t>AMBULATORY </a:t>
            </a:r>
            <a:r>
              <a:rPr lang="it-IT" dirty="0" err="1"/>
              <a:t>pH</a:t>
            </a:r>
            <a:r>
              <a:rPr lang="it-IT" dirty="0"/>
              <a:t> MONITORING; ENDOSCOPY; GASTROESOPHAGEAL REFLUX DISEASE.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927A7-AA3F-4D10-8AEA-BA49ABE26E27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115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F41851-8440-248C-2F4F-691739EA4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C815C8E-71C8-B098-7A35-52FC43883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EDC1AA-E3BB-7365-6F9E-355B191E1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F75C-247F-8545-A797-53FEBAD228B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FE658C-10B2-3BCE-714E-8CE540A3D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CDE7CE-06AF-84F9-2A7A-4A6E908DB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3168-56DF-EC41-9C0B-5C691E89D4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080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D3D35E-FB22-E3F6-99CC-C5011BB5C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6C87BB5-CFAD-659A-2C7F-AEB627470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70EA30-D1E3-1A91-FD5C-97081CC7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F75C-247F-8545-A797-53FEBAD228B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CE438F-F66E-E1E4-180F-ECE705000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FFF4A3-38F9-A7E4-6FD7-0742CE937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3168-56DF-EC41-9C0B-5C691E89D4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95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A12F23D-74C0-A5C4-D225-049F910D2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6176109-815B-3EE0-3070-6FB2491A4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E7E0C6-BCDA-0194-DF00-224FC5D6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F75C-247F-8545-A797-53FEBAD228B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40BAF6-BF46-19E4-A67B-43F4FABC0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FA5A97-F62F-FAE8-4ED9-AA66C398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3168-56DF-EC41-9C0B-5C691E89D4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794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8E8DB2-78D1-95BB-447F-9961FDA5E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DF9D0B-E859-9B68-5C32-BF1A7BCCC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395BB1-96DC-DD3A-298F-24B6C187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F75C-247F-8545-A797-53FEBAD228B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D97387-74AE-D111-BC32-780F19AFA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6584AE-2C2E-702C-6E5F-552318F11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3168-56DF-EC41-9C0B-5C691E89D4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378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FED3FA-15BB-B36A-FBC4-1EC11598A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81035B-8D12-A661-EC6C-501F7A9A1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C9CCD7-9DFC-EBC4-DB07-88E95C6E1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F75C-247F-8545-A797-53FEBAD228B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FDD6B3-1912-4C1A-5B34-EE86184F3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325632-FD38-6EC4-F5BE-0F1D65984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3168-56DF-EC41-9C0B-5C691E89D4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8421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E5D13D-F9DA-1517-92E0-BFB95517A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8C161B-E8A7-4F14-E702-92CB828E0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A3A4E6-D72C-2CC7-62BE-3C420CEBB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FDCA45E-21B4-BA74-FB93-4088944AC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F75C-247F-8545-A797-53FEBAD228B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89A828D-9CB6-BD7A-6F47-30F594B54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C71FE25-8113-4D01-374A-553122D1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3168-56DF-EC41-9C0B-5C691E89D4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0660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3DA625-398B-6ABD-7438-808513E9A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EFC860-75C2-6368-24E4-13F35AB93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818D341-36A6-2BC0-BA56-BE7B4D954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C33CD2D-50CA-670E-A6B9-447E69EE10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98834A6-4C87-9BD9-48F6-5396A573F5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27CD79-F701-9E4C-D6D4-B19D0E87C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F75C-247F-8545-A797-53FEBAD228B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CB56B1F-6790-3E8F-A705-20B4A9FC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99A5674-00ED-B37F-A875-F9C793B73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3168-56DF-EC41-9C0B-5C691E89D4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5843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D46543-D580-9315-2950-198BFF3B8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5B03875-EDC7-08BF-9865-C048B6F28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F75C-247F-8545-A797-53FEBAD228B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81FF8DB-988E-EE9B-4A5C-9678B6F09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B844BC-D856-0321-456C-FD2780212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3168-56DF-EC41-9C0B-5C691E89D4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293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349F95-94E2-DA0D-99BE-BC0E045BB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F75C-247F-8545-A797-53FEBAD228B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358575D-7242-CE66-A87D-DBA8D9CB7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794E244-9DF9-3645-9300-93AF4968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3168-56DF-EC41-9C0B-5C691E89D4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62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385D11-2ADE-C069-300E-965EB32DF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76D7F9-8043-1DF5-FDD8-39E41B87F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07BED07-1A87-3F62-37D8-EFE231B5C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9A965A-1C8E-966A-2734-5360C57E8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F75C-247F-8545-A797-53FEBAD228B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F7406F6-3134-65A1-9A57-44FDB3CD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FCA1FF-BAE1-6E3B-0850-6D3AB8769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3168-56DF-EC41-9C0B-5C691E89D4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096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496FAB-AAF4-299E-508A-6E98962D3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FABA425-D36B-549F-CB27-79077A4C32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3D7AF9D-2926-21CA-2852-0BE0E072F3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A938DA3-EE4A-B96F-2C16-1F4999D7C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F75C-247F-8545-A797-53FEBAD228B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5C15121-B812-4993-C0E6-184DCD6AF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910F9C8-E8A5-03CF-AE42-5C01990DD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3168-56DF-EC41-9C0B-5C691E89D4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0123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4E75765-BA28-D267-AC2C-C73D705B2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BF25E5-30A9-0AAD-C841-BC858FEC6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E7DB27-BB77-C52B-1414-40E116F39A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1F75C-247F-8545-A797-53FEBAD228B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550D87-9D2E-40B9-69A5-53044745E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1C308D-F6A1-0325-2E18-F1EE970C8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23168-56DF-EC41-9C0B-5C691E89D4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7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71.png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D50DD01E-4D3B-9642-8038-701B24774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791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9458" name="Rectangle 4">
            <a:extLst>
              <a:ext uri="{FF2B5EF4-FFF2-40B4-BE49-F238E27FC236}">
                <a16:creationId xmlns:a16="http://schemas.microsoft.com/office/drawing/2014/main" id="{E25A47A5-DE41-FF49-B34B-C32A18861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400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9459" name="Rectangle 5">
            <a:extLst>
              <a:ext uri="{FF2B5EF4-FFF2-40B4-BE49-F238E27FC236}">
                <a16:creationId xmlns:a16="http://schemas.microsoft.com/office/drawing/2014/main" id="{438D4BCD-89DD-0A47-8771-93BE60E8B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400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9460" name="Text Box 7">
            <a:extLst>
              <a:ext uri="{FF2B5EF4-FFF2-40B4-BE49-F238E27FC236}">
                <a16:creationId xmlns:a16="http://schemas.microsoft.com/office/drawing/2014/main" id="{368B3353-055E-7642-8159-CF7C2B39E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6019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nb-NO" altLang="it-IT" sz="2400" i="1">
              <a:solidFill>
                <a:srgbClr val="FF3300"/>
              </a:solidFill>
              <a:latin typeface="Tw Cen MT" panose="020B0602020104020603" pitchFamily="34" charset="77"/>
            </a:endParaRPr>
          </a:p>
        </p:txBody>
      </p:sp>
      <p:sp>
        <p:nvSpPr>
          <p:cNvPr id="19461" name="Line 9">
            <a:extLst>
              <a:ext uri="{FF2B5EF4-FFF2-40B4-BE49-F238E27FC236}">
                <a16:creationId xmlns:a16="http://schemas.microsoft.com/office/drawing/2014/main" id="{F298F087-8D80-8442-9434-72893E668C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1393325"/>
            <a:ext cx="12192000" cy="195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it-IT"/>
          </a:p>
        </p:txBody>
      </p:sp>
      <p:sp>
        <p:nvSpPr>
          <p:cNvPr id="19463" name="Text Box 12">
            <a:extLst>
              <a:ext uri="{FF2B5EF4-FFF2-40B4-BE49-F238E27FC236}">
                <a16:creationId xmlns:a16="http://schemas.microsoft.com/office/drawing/2014/main" id="{E86E1E08-B1DC-4C4D-A2C5-10B591E38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41378"/>
            <a:ext cx="1216732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400" b="1" dirty="0">
                <a:solidFill>
                  <a:schemeClr val="accent2"/>
                </a:solidFill>
              </a:rPr>
              <a:t>Obesità e Reflusso: Fisiopatologia e Definizioni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3600" b="1" dirty="0">
              <a:solidFill>
                <a:schemeClr val="accent2"/>
              </a:solidFill>
            </a:endParaRPr>
          </a:p>
        </p:txBody>
      </p:sp>
      <p:sp>
        <p:nvSpPr>
          <p:cNvPr id="19464" name="Text Box 19">
            <a:extLst>
              <a:ext uri="{FF2B5EF4-FFF2-40B4-BE49-F238E27FC236}">
                <a16:creationId xmlns:a16="http://schemas.microsoft.com/office/drawing/2014/main" id="{A447521C-94DA-CD44-BD51-F9E7A1E9B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61134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9465" name="Text Box 24">
            <a:extLst>
              <a:ext uri="{FF2B5EF4-FFF2-40B4-BE49-F238E27FC236}">
                <a16:creationId xmlns:a16="http://schemas.microsoft.com/office/drawing/2014/main" id="{6CEDF974-47E5-334A-B5F7-4DBC6C5C8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61134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9466" name="Text Box 29">
            <a:extLst>
              <a:ext uri="{FF2B5EF4-FFF2-40B4-BE49-F238E27FC236}">
                <a16:creationId xmlns:a16="http://schemas.microsoft.com/office/drawing/2014/main" id="{B7FB6C76-19FF-7C4B-81BB-3873176CA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795" y="3677979"/>
            <a:ext cx="87295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t-IT" b="1" i="1" dirty="0"/>
              <a:t>Salvatore </a:t>
            </a:r>
            <a:r>
              <a:rPr lang="en-US" altLang="it-IT" b="1" i="1" dirty="0" err="1"/>
              <a:t>Tolone</a:t>
            </a:r>
            <a:r>
              <a:rPr lang="en-US" altLang="it-IT" b="1" i="1" dirty="0"/>
              <a:t> </a:t>
            </a:r>
            <a:r>
              <a:rPr lang="en-US" altLang="it-IT" sz="1600" b="1" i="1" dirty="0"/>
              <a:t>MD, PhD, FACS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t-IT" sz="1800" b="1" i="1" dirty="0"/>
              <a:t>Associate Professor of Surgery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it-IT" sz="1800" b="1" i="1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t-IT" sz="2000" b="1" dirty="0">
                <a:latin typeface="Tahoma" panose="020B0604030504040204" pitchFamily="34" charset="0"/>
              </a:rPr>
              <a:t>General, </a:t>
            </a:r>
            <a:r>
              <a:rPr lang="en-US" altLang="it-IT" sz="2000" b="1" dirty="0" err="1">
                <a:latin typeface="Tahoma" panose="020B0604030504040204" pitchFamily="34" charset="0"/>
              </a:rPr>
              <a:t>Mininvasive</a:t>
            </a:r>
            <a:r>
              <a:rPr lang="en-US" altLang="it-IT" sz="2000" b="1" dirty="0">
                <a:latin typeface="Tahoma" panose="020B0604030504040204" pitchFamily="34" charset="0"/>
              </a:rPr>
              <a:t>, Oncological and Bariatric Surgery Unit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t-IT" sz="2000" b="1" i="1" dirty="0"/>
              <a:t>(Chief: Prof L. </a:t>
            </a:r>
            <a:r>
              <a:rPr lang="en-US" altLang="it-IT" sz="2000" b="1" i="1" dirty="0" err="1"/>
              <a:t>Docimo</a:t>
            </a:r>
            <a:r>
              <a:rPr lang="en-US" altLang="it-IT" sz="2000" b="1" i="1" dirty="0"/>
              <a:t>)</a:t>
            </a:r>
          </a:p>
        </p:txBody>
      </p:sp>
      <p:sp>
        <p:nvSpPr>
          <p:cNvPr id="19467" name="Text Box 30">
            <a:extLst>
              <a:ext uri="{FF2B5EF4-FFF2-40B4-BE49-F238E27FC236}">
                <a16:creationId xmlns:a16="http://schemas.microsoft.com/office/drawing/2014/main" id="{EC204098-CE32-2847-BC1A-74C0908E3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1" y="6381751"/>
            <a:ext cx="4295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 i="1" dirty="0" err="1">
                <a:latin typeface="Tahoma" panose="020B0604030504040204" pitchFamily="34" charset="0"/>
              </a:rPr>
              <a:t>Venice</a:t>
            </a:r>
            <a:r>
              <a:rPr lang="it-IT" altLang="it-IT" sz="2400" i="1" dirty="0">
                <a:latin typeface="Tahoma" panose="020B0604030504040204" pitchFamily="34" charset="0"/>
              </a:rPr>
              <a:t> </a:t>
            </a:r>
            <a:r>
              <a:rPr lang="it-IT" altLang="it-IT" sz="2400" i="1" dirty="0" err="1">
                <a:latin typeface="Tahoma" panose="020B0604030504040204" pitchFamily="34" charset="0"/>
              </a:rPr>
              <a:t>May</a:t>
            </a:r>
            <a:r>
              <a:rPr lang="it-IT" altLang="it-IT" sz="2400" i="1" dirty="0">
                <a:latin typeface="Tahoma" panose="020B0604030504040204" pitchFamily="34" charset="0"/>
              </a:rPr>
              <a:t> 13th 2025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CF37131-1307-E94E-B318-83FB18F038C4}"/>
              </a:ext>
            </a:extLst>
          </p:cNvPr>
          <p:cNvSpPr txBox="1"/>
          <p:nvPr/>
        </p:nvSpPr>
        <p:spPr>
          <a:xfrm>
            <a:off x="1555751" y="6351588"/>
            <a:ext cx="4468813" cy="461962"/>
          </a:xfrm>
          <a:prstGeom prst="rect">
            <a:avLst/>
          </a:prstGeom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dirty="0" err="1"/>
              <a:t>salvatore.tolone@unicampania.it</a:t>
            </a:r>
            <a:endParaRPr lang="it-IT" dirty="0"/>
          </a:p>
        </p:txBody>
      </p:sp>
      <p:pic>
        <p:nvPicPr>
          <p:cNvPr id="19469" name="Immagine 15">
            <a:extLst>
              <a:ext uri="{FF2B5EF4-FFF2-40B4-BE49-F238E27FC236}">
                <a16:creationId xmlns:a16="http://schemas.microsoft.com/office/drawing/2014/main" id="{078EA29C-059B-CA4A-8425-287474440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66675"/>
            <a:ext cx="37782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15" descr="American College of Surgeons - Wikipedia">
            <a:extLst>
              <a:ext uri="{FF2B5EF4-FFF2-40B4-BE49-F238E27FC236}">
                <a16:creationId xmlns:a16="http://schemas.microsoft.com/office/drawing/2014/main" id="{82421E67-439B-2C4A-8019-E2751DA75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335" y="112292"/>
            <a:ext cx="1099840" cy="123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Line 9">
            <a:extLst>
              <a:ext uri="{FF2B5EF4-FFF2-40B4-BE49-F238E27FC236}">
                <a16:creationId xmlns:a16="http://schemas.microsoft.com/office/drawing/2014/main" id="{C876A54D-11E0-088A-AD16-814729A2D3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24680" y="-27384"/>
            <a:ext cx="12192000" cy="195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0BAA17E-DB81-8438-F2A4-A212ED932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13"/>
            <a:ext cx="6096000" cy="152631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BAA69A4-38B4-9C06-CE95-374EE64D5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643125"/>
            <a:ext cx="2603500" cy="3302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D714FE5-946E-ECC1-E9BD-7C24D2FB3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473" y="2826867"/>
            <a:ext cx="7772400" cy="391432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D5D375C-391B-742A-5CD6-F7823122899E}"/>
              </a:ext>
            </a:extLst>
          </p:cNvPr>
          <p:cNvSpPr txBox="1"/>
          <p:nvPr/>
        </p:nvSpPr>
        <p:spPr>
          <a:xfrm>
            <a:off x="914400" y="2347975"/>
            <a:ext cx="2654300" cy="42473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Elevated</a:t>
            </a:r>
            <a:r>
              <a:rPr lang="it-IT" dirty="0"/>
              <a:t> </a:t>
            </a:r>
            <a:r>
              <a:rPr lang="it-IT" dirty="0" err="1"/>
              <a:t>leptin</a:t>
            </a:r>
            <a:r>
              <a:rPr lang="it-IT" dirty="0"/>
              <a:t> – </a:t>
            </a:r>
            <a:r>
              <a:rPr lang="it-IT" dirty="0" err="1"/>
              <a:t>Increased</a:t>
            </a:r>
            <a:r>
              <a:rPr lang="it-IT" dirty="0"/>
              <a:t> GERD </a:t>
            </a:r>
            <a:r>
              <a:rPr lang="it-IT" dirty="0" err="1"/>
              <a:t>Severity</a:t>
            </a:r>
            <a:endParaRPr lang="it-IT" dirty="0"/>
          </a:p>
          <a:p>
            <a:r>
              <a:rPr lang="it-IT" dirty="0"/>
              <a:t>Lower </a:t>
            </a:r>
            <a:r>
              <a:rPr lang="it-IT" dirty="0" err="1"/>
              <a:t>ghrelin</a:t>
            </a:r>
            <a:r>
              <a:rPr lang="it-IT" dirty="0"/>
              <a:t> –</a:t>
            </a:r>
            <a:r>
              <a:rPr lang="it-IT" dirty="0" err="1"/>
              <a:t>decreased</a:t>
            </a:r>
            <a:r>
              <a:rPr lang="it-IT" dirty="0"/>
              <a:t> </a:t>
            </a:r>
            <a:r>
              <a:rPr lang="it-IT" dirty="0" err="1"/>
              <a:t>severity</a:t>
            </a:r>
            <a:endParaRPr lang="it-IT" dirty="0"/>
          </a:p>
          <a:p>
            <a:r>
              <a:rPr lang="it-IT" dirty="0"/>
              <a:t>CCK </a:t>
            </a:r>
            <a:r>
              <a:rPr lang="it-IT" dirty="0" err="1"/>
              <a:t>linked</a:t>
            </a:r>
            <a:r>
              <a:rPr lang="it-IT" dirty="0"/>
              <a:t> to </a:t>
            </a:r>
            <a:r>
              <a:rPr lang="it-IT" dirty="0" err="1"/>
              <a:t>fat</a:t>
            </a:r>
            <a:r>
              <a:rPr lang="it-IT" dirty="0"/>
              <a:t> </a:t>
            </a:r>
            <a:r>
              <a:rPr lang="it-IT" dirty="0" err="1"/>
              <a:t>diet</a:t>
            </a:r>
            <a:r>
              <a:rPr lang="it-IT" dirty="0"/>
              <a:t> –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Tlesrs</a:t>
            </a:r>
            <a:endParaRPr lang="it-IT" dirty="0"/>
          </a:p>
          <a:p>
            <a:r>
              <a:rPr lang="it-IT" dirty="0" err="1"/>
              <a:t>Fat</a:t>
            </a:r>
            <a:r>
              <a:rPr lang="it-IT" dirty="0"/>
              <a:t> </a:t>
            </a:r>
            <a:r>
              <a:rPr lang="it-IT" dirty="0" err="1"/>
              <a:t>diet</a:t>
            </a:r>
            <a:r>
              <a:rPr lang="it-IT" dirty="0"/>
              <a:t> and </a:t>
            </a:r>
            <a:r>
              <a:rPr lang="it-IT" dirty="0" err="1"/>
              <a:t>carboneted</a:t>
            </a:r>
            <a:r>
              <a:rPr lang="it-IT" dirty="0"/>
              <a:t> drink – </a:t>
            </a:r>
            <a:r>
              <a:rPr lang="it-IT" dirty="0" err="1"/>
              <a:t>gastric</a:t>
            </a:r>
            <a:r>
              <a:rPr lang="it-IT" dirty="0"/>
              <a:t> </a:t>
            </a:r>
            <a:r>
              <a:rPr lang="it-IT" dirty="0" err="1"/>
              <a:t>delayed</a:t>
            </a:r>
            <a:r>
              <a:rPr lang="it-IT" dirty="0"/>
              <a:t> </a:t>
            </a:r>
            <a:r>
              <a:rPr lang="it-IT" dirty="0" err="1"/>
              <a:t>emptying</a:t>
            </a:r>
            <a:endParaRPr lang="it-IT" dirty="0"/>
          </a:p>
          <a:p>
            <a:r>
              <a:rPr lang="it-IT" dirty="0" err="1"/>
              <a:t>Diabetes</a:t>
            </a:r>
            <a:r>
              <a:rPr lang="it-IT" dirty="0"/>
              <a:t> – </a:t>
            </a:r>
            <a:r>
              <a:rPr lang="it-IT" dirty="0" err="1"/>
              <a:t>motility</a:t>
            </a:r>
            <a:r>
              <a:rPr lang="it-IT" dirty="0"/>
              <a:t> disorders</a:t>
            </a:r>
          </a:p>
          <a:p>
            <a:r>
              <a:rPr lang="it-IT" dirty="0"/>
              <a:t>OSAS – </a:t>
            </a:r>
            <a:r>
              <a:rPr lang="it-IT" dirty="0" err="1"/>
              <a:t>change</a:t>
            </a:r>
            <a:r>
              <a:rPr lang="it-IT" dirty="0"/>
              <a:t> in </a:t>
            </a:r>
            <a:r>
              <a:rPr lang="it-IT" dirty="0" err="1"/>
              <a:t>thoracic</a:t>
            </a:r>
            <a:r>
              <a:rPr lang="it-IT" dirty="0"/>
              <a:t> and </a:t>
            </a:r>
            <a:r>
              <a:rPr lang="it-IT" dirty="0" err="1"/>
              <a:t>abdominal</a:t>
            </a:r>
            <a:r>
              <a:rPr lang="it-IT" dirty="0"/>
              <a:t> pressures</a:t>
            </a:r>
          </a:p>
          <a:p>
            <a:r>
              <a:rPr lang="it-IT" b="1" dirty="0" err="1"/>
              <a:t>Increased</a:t>
            </a:r>
            <a:r>
              <a:rPr lang="it-IT" b="1" dirty="0"/>
              <a:t> GEPG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0969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te bambini, Rettangolo, Policromia, dipinto&#10;&#10;Descrizione generata automaticamente">
            <a:extLst>
              <a:ext uri="{FF2B5EF4-FFF2-40B4-BE49-F238E27FC236}">
                <a16:creationId xmlns:a16="http://schemas.microsoft.com/office/drawing/2014/main" id="{8D927894-2173-E18B-AB37-4DF5417B5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6" y="150562"/>
            <a:ext cx="5800165" cy="244653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E05E147-6DED-DA28-9FD0-FC47075A5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92" y="3322092"/>
            <a:ext cx="5320552" cy="32759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8CDE210-23B9-14F2-4CA7-BCFB3C101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556" y="150562"/>
            <a:ext cx="6039089" cy="244653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01412F7-D921-EF12-5C11-F7BADEDADFE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2821238"/>
            <a:ext cx="39433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985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733" y="1721526"/>
            <a:ext cx="6648484" cy="193280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326" y="6512304"/>
            <a:ext cx="3086100" cy="254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734" y="4668488"/>
            <a:ext cx="2955839" cy="158271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4312" y="2857111"/>
            <a:ext cx="5863372" cy="400088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718326" y="4075068"/>
            <a:ext cx="12199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1659 pz</a:t>
            </a:r>
          </a:p>
        </p:txBody>
      </p:sp>
      <p:sp>
        <p:nvSpPr>
          <p:cNvPr id="2" name="Rettangolo 1"/>
          <p:cNvSpPr/>
          <p:nvPr/>
        </p:nvSpPr>
        <p:spPr>
          <a:xfrm>
            <a:off x="1830382" y="700008"/>
            <a:ext cx="8564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Obesity is a strong independent risk factor of </a:t>
            </a:r>
            <a:r>
              <a:rPr lang="en-GB" dirty="0" err="1"/>
              <a:t>gastroesophageal</a:t>
            </a:r>
            <a:r>
              <a:rPr lang="en-GB" dirty="0"/>
              <a:t> reflux disease (GERD), esophagitis and hiatal hernia development.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01083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90" y="94965"/>
            <a:ext cx="5957885" cy="74649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040" y="4192962"/>
            <a:ext cx="3210043" cy="26435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5" y="991354"/>
            <a:ext cx="5326550" cy="2837696"/>
          </a:xfrm>
          <a:prstGeom prst="rect">
            <a:avLst/>
          </a:prstGeom>
        </p:spPr>
      </p:pic>
      <p:sp>
        <p:nvSpPr>
          <p:cNvPr id="5" name="Ovale 4"/>
          <p:cNvSpPr>
            <a:spLocks noChangeArrowheads="1"/>
          </p:cNvSpPr>
          <p:nvPr/>
        </p:nvSpPr>
        <p:spPr bwMode="auto">
          <a:xfrm rot="5400000">
            <a:off x="460601" y="1633692"/>
            <a:ext cx="1699321" cy="1926949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Ovale 8"/>
          <p:cNvSpPr>
            <a:spLocks noChangeArrowheads="1"/>
          </p:cNvSpPr>
          <p:nvPr/>
        </p:nvSpPr>
        <p:spPr bwMode="auto">
          <a:xfrm rot="5400000">
            <a:off x="3467423" y="1633692"/>
            <a:ext cx="1699321" cy="1926949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EDE1ADA-A3C7-6A73-9422-520CBBEF3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317" y="2107724"/>
            <a:ext cx="2492833" cy="305611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E3448C1-B67D-264E-FA0D-A6AF7D589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6608" y="2107724"/>
            <a:ext cx="2455392" cy="3056118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F21D0E4E-CF66-DDB5-E62B-0CA8BA54A71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82370" y="2155329"/>
            <a:ext cx="1570599" cy="106883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FF94CEAB-CD68-96E8-87FF-35DC7480A52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444446" y="2123595"/>
            <a:ext cx="1570599" cy="106883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78AA853E-EF70-C106-3FDF-1873641D7CE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596845" y="4443843"/>
            <a:ext cx="1570599" cy="106883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F33A2FB8-E248-CC28-655B-ED4F775980B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82370" y="4365818"/>
            <a:ext cx="1570599" cy="106883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D5EE5E6-CAC1-E64B-18AC-FB25025CA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8891"/>
            <a:ext cx="5957885" cy="70828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4A0DFCB-A357-21DA-B41C-5D5DA5B65A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1408" y="125333"/>
            <a:ext cx="1158478" cy="20687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56451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54ED619-C075-25D2-C04D-74C8926C8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81" y="1"/>
            <a:ext cx="4016009" cy="205739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57CC45A-9933-06CC-9B3A-317344A3F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45" y="3717364"/>
            <a:ext cx="5494870" cy="287298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0B2C5D3-160B-3CA5-3F0A-7540D11C5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44529"/>
            <a:ext cx="6096000" cy="281865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655BDD1-5514-A78D-3669-985A812E3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2416" y="31987"/>
            <a:ext cx="2712000" cy="339701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24F1779-531B-F742-5401-897EBBBC3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600" y="294819"/>
            <a:ext cx="5232400" cy="237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88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00" y="4319095"/>
            <a:ext cx="3149029" cy="253890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008" y="193647"/>
            <a:ext cx="6012992" cy="147164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7400" y="929471"/>
            <a:ext cx="3784600" cy="29600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9308" y="1855968"/>
            <a:ext cx="3041192" cy="229039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7875" y="1749407"/>
            <a:ext cx="3334285" cy="264546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6A0FAE1-DFEF-CE72-4627-297D0B8783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807" y="1718287"/>
            <a:ext cx="4397507" cy="271996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3F3D963-16E8-D828-D9FA-3FFA184EEC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517" y="4438247"/>
            <a:ext cx="4600088" cy="232104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98910DA-1306-7140-1BED-9E7F63B9D5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9265" y="98704"/>
            <a:ext cx="2996590" cy="1512168"/>
          </a:xfrm>
          <a:prstGeom prst="rect">
            <a:avLst/>
          </a:prstGeom>
        </p:spPr>
      </p:pic>
      <p:pic>
        <p:nvPicPr>
          <p:cNvPr id="10" name="Picture 7" descr="HH-tipoIII02">
            <a:extLst>
              <a:ext uri="{FF2B5EF4-FFF2-40B4-BE49-F238E27FC236}">
                <a16:creationId xmlns:a16="http://schemas.microsoft.com/office/drawing/2014/main" id="{4DF8F1F8-B139-54D4-275F-916CDA649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19139" y="4220391"/>
            <a:ext cx="1637025" cy="253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egnaposto contenuto 4" descr="HH INVERSIONE.JPG">
            <a:extLst>
              <a:ext uri="{FF2B5EF4-FFF2-40B4-BE49-F238E27FC236}">
                <a16:creationId xmlns:a16="http://schemas.microsoft.com/office/drawing/2014/main" id="{90910B0A-C961-3935-3A69-CF41FD3E005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7938" t="9843" r="9633"/>
          <a:stretch>
            <a:fillRect/>
          </a:stretch>
        </p:blipFill>
        <p:spPr>
          <a:xfrm>
            <a:off x="6756164" y="5226948"/>
            <a:ext cx="1295978" cy="121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16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0AB50D2-B4FA-0AB5-438D-F8302902C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85" y="236204"/>
            <a:ext cx="4578815" cy="143629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D2548B6-1EAF-7F87-0A14-2D2A583D9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2495"/>
            <a:ext cx="5048715" cy="285638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B9ADFEB-CEB7-470D-9480-2784718CF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07" y="4597241"/>
            <a:ext cx="5940193" cy="213023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6778015-C27D-05D5-8037-7D69FA73B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4800" y="577424"/>
            <a:ext cx="6147420" cy="331690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E5F4EB-0FF4-3ED4-1A89-48856C2CDD1B}"/>
              </a:ext>
            </a:extLst>
          </p:cNvPr>
          <p:cNvSpPr txBox="1"/>
          <p:nvPr/>
        </p:nvSpPr>
        <p:spPr>
          <a:xfrm>
            <a:off x="7556501" y="4914900"/>
            <a:ext cx="298450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La lassità del diaframma correla con la severità del reflusso ma non con la presenza dei sintomi</a:t>
            </a:r>
          </a:p>
        </p:txBody>
      </p:sp>
    </p:spTree>
    <p:extLst>
      <p:ext uri="{BB962C8B-B14F-4D97-AF65-F5344CB8AC3E}">
        <p14:creationId xmlns:p14="http://schemas.microsoft.com/office/powerpoint/2010/main" val="2814304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3EAF5A9-9220-ADFC-73FB-265F049FF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86" y="0"/>
            <a:ext cx="5094767" cy="268926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47D9757-3EEF-0B66-91FB-FC66B1C57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600" y="6540500"/>
            <a:ext cx="4089400" cy="3175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33E1884-9D92-1B0D-D201-03E7ABADF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948" y="419746"/>
            <a:ext cx="6257851" cy="294525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1F26DB1-0593-CBED-68C7-13FF3F135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18" y="3093299"/>
            <a:ext cx="3730701" cy="32797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D7D5A57-FF11-B3F6-BF78-8DA98D77C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6356" y="4979432"/>
            <a:ext cx="4126866" cy="13936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9B486CC-FC00-2861-DFD9-289BDFDA6F18}"/>
              </a:ext>
            </a:extLst>
          </p:cNvPr>
          <p:cNvSpPr txBox="1"/>
          <p:nvPr/>
        </p:nvSpPr>
        <p:spPr>
          <a:xfrm>
            <a:off x="5392773" y="3453903"/>
            <a:ext cx="346710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Identificazione dei vasi a palizzata e della prima plica gastrica. Attenzione alla valutazione con insufflazione</a:t>
            </a:r>
          </a:p>
        </p:txBody>
      </p:sp>
    </p:spTree>
    <p:extLst>
      <p:ext uri="{BB962C8B-B14F-4D97-AF65-F5344CB8AC3E}">
        <p14:creationId xmlns:p14="http://schemas.microsoft.com/office/powerpoint/2010/main" val="63943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78EB00B-4C46-6719-22F2-E66FEC06C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" y="76200"/>
            <a:ext cx="11963391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 err="1">
                <a:solidFill>
                  <a:srgbClr val="2052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Diagnosi</a:t>
            </a:r>
            <a:r>
              <a:rPr lang="en-GB" sz="4000" dirty="0">
                <a:solidFill>
                  <a:srgbClr val="2052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GB" sz="4000" dirty="0" err="1">
                <a:solidFill>
                  <a:srgbClr val="2052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ernia</a:t>
            </a:r>
            <a:r>
              <a:rPr lang="en-GB" sz="4000" dirty="0">
                <a:solidFill>
                  <a:srgbClr val="2052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2052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iatale</a:t>
            </a:r>
            <a:r>
              <a:rPr lang="en-GB" sz="4000" dirty="0">
                <a:solidFill>
                  <a:srgbClr val="2052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vs. </a:t>
            </a:r>
            <a:r>
              <a:rPr lang="it-IT" sz="4000" dirty="0">
                <a:solidFill>
                  <a:srgbClr val="2052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stratificazione rischio MRGE</a:t>
            </a:r>
            <a:endParaRPr lang="en-IT" sz="4000" dirty="0">
              <a:solidFill>
                <a:srgbClr val="2052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6FB0C6-D3D3-789D-3C3D-C4CE65D62AFE}"/>
              </a:ext>
            </a:extLst>
          </p:cNvPr>
          <p:cNvSpPr txBox="1"/>
          <p:nvPr/>
        </p:nvSpPr>
        <p:spPr>
          <a:xfrm>
            <a:off x="310468" y="1069337"/>
            <a:ext cx="110433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IT" sz="3200" b="1" dirty="0">
                <a:solidFill>
                  <a:schemeClr val="accent5">
                    <a:lumMod val="50000"/>
                  </a:schemeClr>
                </a:solidFill>
              </a:rPr>
              <a:t>EGDS</a:t>
            </a:r>
            <a:endParaRPr lang="en-IT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IT" sz="2400" dirty="0">
                <a:solidFill>
                  <a:schemeClr val="accent5">
                    <a:lumMod val="50000"/>
                  </a:schemeClr>
                </a:solidFill>
              </a:rPr>
              <a:t>Hill vs. AFS classification</a:t>
            </a:r>
          </a:p>
          <a:p>
            <a:pPr marL="342900" indent="-342900" algn="ctr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IT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7C4F09-4F9C-C946-87C6-0FD96B7D9E02}"/>
              </a:ext>
            </a:extLst>
          </p:cNvPr>
          <p:cNvSpPr txBox="1"/>
          <p:nvPr/>
        </p:nvSpPr>
        <p:spPr>
          <a:xfrm>
            <a:off x="76199" y="6426064"/>
            <a:ext cx="11511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Nguyen et al. The American Foregut Society White Paper on the Endoscopic Classification of Esophagogastric Junction Integrity, Foregut 2022</a:t>
            </a:r>
          </a:p>
        </p:txBody>
      </p:sp>
      <p:pic>
        <p:nvPicPr>
          <p:cNvPr id="5" name="Immagine 5" descr="http://www.thelancet.com/cms/attachment/2006439950/2028835134/gr2.jpg">
            <a:extLst>
              <a:ext uri="{FF2B5EF4-FFF2-40B4-BE49-F238E27FC236}">
                <a16:creationId xmlns:a16="http://schemas.microsoft.com/office/drawing/2014/main" id="{FDAA996F-8182-5F4B-0AAB-F0357B283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99" y="2584461"/>
            <a:ext cx="5334720" cy="247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1">
            <a:extLst>
              <a:ext uri="{FF2B5EF4-FFF2-40B4-BE49-F238E27FC236}">
                <a16:creationId xmlns:a16="http://schemas.microsoft.com/office/drawing/2014/main" id="{47804C30-9201-6289-65E5-FB0828EBD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928" y="2179632"/>
            <a:ext cx="5730653" cy="338296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4442EE-2D23-3C7D-F36C-3E519BDAFCB9}"/>
              </a:ext>
            </a:extLst>
          </p:cNvPr>
          <p:cNvCxnSpPr/>
          <p:nvPr/>
        </p:nvCxnSpPr>
        <p:spPr>
          <a:xfrm>
            <a:off x="6096000" y="2209800"/>
            <a:ext cx="0" cy="3048000"/>
          </a:xfrm>
          <a:prstGeom prst="line">
            <a:avLst/>
          </a:prstGeom>
          <a:ln>
            <a:solidFill>
              <a:srgbClr val="2052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33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8F950C3-545D-4304-1565-DAFDA0C79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82" y="0"/>
            <a:ext cx="5585255" cy="2286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5CA9526-1621-4508-2576-3C47CEFBA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82" y="2740544"/>
            <a:ext cx="4882116" cy="329307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80B75BB-0776-AA76-B22A-2B7B17CD1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659" y="53165"/>
            <a:ext cx="6370587" cy="207334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1B63FA3-F65E-3999-9705-14C1ADEC1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400" y="2126514"/>
            <a:ext cx="6780618" cy="473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82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2BD653-EDEB-374E-B1A1-AE05E079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2" y="1248829"/>
            <a:ext cx="7183438" cy="857250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GB" sz="3600" dirty="0">
                <a:solidFill>
                  <a:schemeClr val="tx1"/>
                </a:solidFill>
              </a:rPr>
              <a:t>Speaker Declarations</a:t>
            </a:r>
            <a:endParaRPr lang="en-GB" sz="15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30E978-DAB3-3644-8DFA-2D7DF2E063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0412" y="2405589"/>
            <a:ext cx="8902572" cy="3512611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GB" sz="1600" b="1" dirty="0"/>
              <a:t>Prof. </a:t>
            </a:r>
            <a:r>
              <a:rPr lang="en-GB" sz="1600" b="1" dirty="0" err="1"/>
              <a:t>Tolone</a:t>
            </a:r>
            <a:r>
              <a:rPr lang="en-GB" sz="1600" b="1" dirty="0"/>
              <a:t> has following relationships with industry		</a:t>
            </a:r>
            <a:endParaRPr lang="en-GB" sz="1000" b="1" i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sz="1600" dirty="0"/>
              <a:t>Personal payments/honoraria/fees: 	</a:t>
            </a:r>
          </a:p>
          <a:p>
            <a:pPr lvl="1">
              <a:defRPr/>
            </a:pPr>
            <a:r>
              <a:rPr lang="en-GB" sz="1400" dirty="0"/>
              <a:t>none</a:t>
            </a:r>
          </a:p>
          <a:p>
            <a:pPr>
              <a:defRPr/>
            </a:pPr>
            <a:r>
              <a:rPr lang="en-GB" sz="1600" dirty="0"/>
              <a:t>Research grants</a:t>
            </a:r>
          </a:p>
          <a:p>
            <a:pPr lvl="1">
              <a:defRPr/>
            </a:pPr>
            <a:r>
              <a:rPr lang="en-GB" sz="1400" dirty="0"/>
              <a:t>Italian PNRR</a:t>
            </a:r>
          </a:p>
          <a:p>
            <a:pPr>
              <a:defRPr/>
            </a:pPr>
            <a:r>
              <a:rPr lang="en-GB" sz="1600" dirty="0"/>
              <a:t>Equipment grants</a:t>
            </a:r>
          </a:p>
          <a:p>
            <a:pPr lvl="1">
              <a:defRPr/>
            </a:pPr>
            <a:r>
              <a:rPr lang="en-GB" sz="1400" dirty="0"/>
              <a:t>none</a:t>
            </a:r>
          </a:p>
          <a:p>
            <a:pPr>
              <a:defRPr/>
            </a:pPr>
            <a:r>
              <a:rPr lang="en-GB" sz="1600" dirty="0"/>
              <a:t>Educational events: </a:t>
            </a:r>
          </a:p>
          <a:p>
            <a:pPr lvl="1">
              <a:defRPr/>
            </a:pPr>
            <a:r>
              <a:rPr lang="en-GB" sz="1400" dirty="0"/>
              <a:t>none</a:t>
            </a:r>
          </a:p>
          <a:p>
            <a:pPr marL="457200" lvl="1" indent="0">
              <a:buNone/>
              <a:defRPr/>
            </a:pPr>
            <a:r>
              <a:rPr lang="en-GB" sz="1400" dirty="0"/>
              <a:t>	</a:t>
            </a:r>
          </a:p>
          <a:p>
            <a:pPr>
              <a:defRPr/>
            </a:pPr>
            <a:r>
              <a:rPr lang="en-GB" altLang="en-US" sz="1600" b="1" dirty="0">
                <a:solidFill>
                  <a:schemeClr val="tx1"/>
                </a:solidFill>
              </a:rPr>
              <a:t>The content of this talk has not been influenced by any sponsors</a:t>
            </a:r>
            <a:endParaRPr lang="en-GB" sz="1600" dirty="0"/>
          </a:p>
          <a:p>
            <a:pPr>
              <a:defRPr/>
            </a:pPr>
            <a:endParaRPr lang="en-GB" sz="160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E7E9617-2FB0-834E-9D6A-5D2A7C07C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B51D02F-EF7D-A746-8DFC-94234F3AA3BA}" type="datetimeFigureOut">
              <a:rPr lang="en-US" smtClean="0"/>
              <a:t>5/13/25</a:t>
            </a:fld>
            <a:endParaRPr lang="en-US"/>
          </a:p>
        </p:txBody>
      </p:sp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4D85D9AA-30AA-B127-92FF-8FD4E5684F4F}"/>
              </a:ext>
            </a:extLst>
          </p:cNvPr>
          <p:cNvGraphicFramePr/>
          <p:nvPr/>
        </p:nvGraphicFramePr>
        <p:xfrm>
          <a:off x="6511926" y="0"/>
          <a:ext cx="4375150" cy="316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fico 12">
            <a:extLst>
              <a:ext uri="{FF2B5EF4-FFF2-40B4-BE49-F238E27FC236}">
                <a16:creationId xmlns:a16="http://schemas.microsoft.com/office/drawing/2014/main" id="{3D16C63A-52C8-CF7F-B621-C00CE0EB7439}"/>
              </a:ext>
            </a:extLst>
          </p:cNvPr>
          <p:cNvGraphicFramePr/>
          <p:nvPr/>
        </p:nvGraphicFramePr>
        <p:xfrm>
          <a:off x="6835775" y="3169164"/>
          <a:ext cx="5189537" cy="369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0082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D48CD19-9000-2B47-65C0-6ED4788D3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292" y="2004393"/>
            <a:ext cx="4730130" cy="462752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45E6ACD-5DAB-CA6D-B9E1-F211A9D24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14" y="2720898"/>
            <a:ext cx="5144690" cy="289471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C358461-B623-B349-C75E-19EF927C3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18"/>
            <a:ext cx="7772400" cy="19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22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47" y="2199599"/>
            <a:ext cx="8153400" cy="30903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044006" y="6597352"/>
            <a:ext cx="414799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SzPct val="130000"/>
            </a:pPr>
            <a:r>
              <a:rPr lang="en-US" sz="1200" dirty="0" err="1">
                <a:latin typeface="+mj-lt"/>
              </a:rPr>
              <a:t>Visaggi</a:t>
            </a:r>
            <a:r>
              <a:rPr lang="en-US" sz="1200" dirty="0">
                <a:latin typeface="+mj-lt"/>
              </a:rPr>
              <a:t> P et al, Am J Gastroenterol. 2023 May 1;118(5):794-801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8205" y="4198617"/>
            <a:ext cx="1917384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SzPct val="130000"/>
            </a:pPr>
            <a:r>
              <a:rPr lang="en-US" sz="1600" dirty="0">
                <a:latin typeface="Arial" charset="0"/>
              </a:rPr>
              <a:t>155 patients</a:t>
            </a:r>
          </a:p>
          <a:p>
            <a:pPr algn="ctr" defTabSz="121917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SzPct val="130000"/>
            </a:pPr>
            <a:r>
              <a:rPr lang="en-US" sz="1600" dirty="0">
                <a:latin typeface="Arial" charset="0"/>
              </a:rPr>
              <a:t>74 with LA grade A</a:t>
            </a:r>
          </a:p>
          <a:p>
            <a:pPr algn="ctr" defTabSz="121917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SzPct val="130000"/>
            </a:pPr>
            <a:r>
              <a:rPr lang="en-US" sz="1600" dirty="0">
                <a:latin typeface="Arial" charset="0"/>
              </a:rPr>
              <a:t>61 with LA grade B</a:t>
            </a:r>
          </a:p>
          <a:p>
            <a:pPr algn="ctr" defTabSz="121917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SzPct val="130000"/>
            </a:pPr>
            <a:r>
              <a:rPr lang="en-US" sz="1600" dirty="0">
                <a:latin typeface="Arial" charset="0"/>
              </a:rPr>
              <a:t>20 with LA grade 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8498" y="5770224"/>
            <a:ext cx="873187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SzPct val="130000"/>
            </a:pPr>
            <a:r>
              <a:rPr lang="en-US" sz="1600" dirty="0">
                <a:latin typeface="Arial" charset="0"/>
              </a:rPr>
              <a:t>PPI response:	39%		    74%		             70%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6897" y="5495415"/>
            <a:ext cx="909415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SzPct val="130000"/>
            </a:pPr>
            <a:r>
              <a:rPr lang="en-US" sz="1600" dirty="0">
                <a:latin typeface="Arial" charset="0"/>
              </a:rPr>
              <a:t>Median AET (%):       1.35 (0.32-3.8)	                   6.0 (5.2-7.0)		     8.7 (5.5-14.2)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DF9D3F-C258-4A59-B90E-99542DC12356}"/>
              </a:ext>
            </a:extLst>
          </p:cNvPr>
          <p:cNvGrpSpPr/>
          <p:nvPr/>
        </p:nvGrpSpPr>
        <p:grpSpPr>
          <a:xfrm>
            <a:off x="3240073" y="1514109"/>
            <a:ext cx="2946401" cy="2362019"/>
            <a:chOff x="3962399" y="1066800"/>
            <a:chExt cx="2484121" cy="20153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E68834-F10D-4A1C-8A6F-F72C5CADC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541" t="1416" r="16563" b="1995"/>
            <a:stretch/>
          </p:blipFill>
          <p:spPr>
            <a:xfrm>
              <a:off x="3962399" y="1066800"/>
              <a:ext cx="2484121" cy="201535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3B471B-BA91-458C-A932-F7FBEFD33769}"/>
                </a:ext>
              </a:extLst>
            </p:cNvPr>
            <p:cNvSpPr txBox="1"/>
            <p:nvPr/>
          </p:nvSpPr>
          <p:spPr>
            <a:xfrm>
              <a:off x="4599079" y="2788920"/>
              <a:ext cx="1040707" cy="267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FF33"/>
                </a:buClr>
                <a:buSzPct val="130000"/>
              </a:pPr>
              <a:r>
                <a:rPr lang="en-US" sz="1600" dirty="0">
                  <a:latin typeface="Arial" charset="0"/>
                </a:rPr>
                <a:t>LA Grade 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42C435-7A5B-4515-AD16-128CA35C914E}"/>
              </a:ext>
            </a:extLst>
          </p:cNvPr>
          <p:cNvGrpSpPr/>
          <p:nvPr/>
        </p:nvGrpSpPr>
        <p:grpSpPr>
          <a:xfrm>
            <a:off x="6178245" y="1536909"/>
            <a:ext cx="2831580" cy="2330516"/>
            <a:chOff x="6944115" y="1144861"/>
            <a:chExt cx="2123685" cy="174788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00B496-6CF4-4AC5-8017-F220EBB15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4115" y="1144861"/>
              <a:ext cx="2123685" cy="174788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A778B-47C3-4DB1-B1DF-32174783F913}"/>
                </a:ext>
              </a:extLst>
            </p:cNvPr>
            <p:cNvSpPr txBox="1"/>
            <p:nvPr/>
          </p:nvSpPr>
          <p:spPr>
            <a:xfrm>
              <a:off x="7500811" y="2633899"/>
              <a:ext cx="934295" cy="235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FF33"/>
                </a:buClr>
                <a:buSzPct val="130000"/>
              </a:pPr>
              <a:r>
                <a:rPr lang="en-US" sz="1600" dirty="0">
                  <a:latin typeface="Arial" charset="0"/>
                </a:rPr>
                <a:t>LA Grade B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770" y="2199599"/>
            <a:ext cx="2754217" cy="16194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2770" y="3836225"/>
            <a:ext cx="2720617" cy="276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SzPct val="130000"/>
            </a:pPr>
            <a:r>
              <a:rPr lang="en-US" sz="1333" i="1" dirty="0" err="1">
                <a:latin typeface="Arial" charset="0"/>
              </a:rPr>
              <a:t>Lundell</a:t>
            </a:r>
            <a:r>
              <a:rPr lang="en-US" sz="1333" i="1" dirty="0">
                <a:latin typeface="Arial" charset="0"/>
              </a:rPr>
              <a:t> et al, Gut 1999;45:172-80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57E7E8-F083-40F9-8F41-8BBC6FA6D98C}"/>
              </a:ext>
            </a:extLst>
          </p:cNvPr>
          <p:cNvGrpSpPr/>
          <p:nvPr/>
        </p:nvGrpSpPr>
        <p:grpSpPr>
          <a:xfrm>
            <a:off x="3243983" y="3871228"/>
            <a:ext cx="2952651" cy="2430162"/>
            <a:chOff x="4704472" y="2895600"/>
            <a:chExt cx="2214488" cy="182262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4735436-9988-4F78-BEE7-DCFADE887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04472" y="2895600"/>
              <a:ext cx="2214488" cy="182262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184280-7B1F-4272-AB48-BFBB889FB115}"/>
                </a:ext>
              </a:extLst>
            </p:cNvPr>
            <p:cNvSpPr txBox="1"/>
            <p:nvPr/>
          </p:nvSpPr>
          <p:spPr>
            <a:xfrm>
              <a:off x="5351771" y="4424599"/>
              <a:ext cx="942710" cy="235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FF33"/>
                </a:buClr>
                <a:buSzPct val="130000"/>
              </a:pPr>
              <a:r>
                <a:rPr lang="en-US" sz="1600" dirty="0">
                  <a:latin typeface="Arial" charset="0"/>
                </a:rPr>
                <a:t>LA Grade C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6D6B0C-4791-4061-86DA-65887366DEE5}"/>
              </a:ext>
            </a:extLst>
          </p:cNvPr>
          <p:cNvGrpSpPr/>
          <p:nvPr/>
        </p:nvGrpSpPr>
        <p:grpSpPr>
          <a:xfrm>
            <a:off x="6179273" y="3843478"/>
            <a:ext cx="2851975" cy="2433414"/>
            <a:chOff x="6905940" y="2891720"/>
            <a:chExt cx="2138981" cy="182506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FA3ED94-A587-4F5E-9B31-29166143A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05940" y="2891720"/>
              <a:ext cx="2138981" cy="182506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8011E4-37D1-4C2E-9F10-05C9BAE0810F}"/>
                </a:ext>
              </a:extLst>
            </p:cNvPr>
            <p:cNvSpPr txBox="1"/>
            <p:nvPr/>
          </p:nvSpPr>
          <p:spPr>
            <a:xfrm>
              <a:off x="7508231" y="4424599"/>
              <a:ext cx="942710" cy="235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FF33"/>
                </a:buClr>
                <a:buSzPct val="130000"/>
              </a:pPr>
              <a:r>
                <a:rPr lang="en-US" sz="1600" dirty="0">
                  <a:latin typeface="Arial" charset="0"/>
                </a:rPr>
                <a:t>LA Grade D</a:t>
              </a:r>
            </a:p>
          </p:txBody>
        </p:sp>
      </p:grpSp>
      <p:sp>
        <p:nvSpPr>
          <p:cNvPr id="30" name="Rectangle 3">
            <a:extLst>
              <a:ext uri="{FF2B5EF4-FFF2-40B4-BE49-F238E27FC236}">
                <a16:creationId xmlns:a16="http://schemas.microsoft.com/office/drawing/2014/main" id="{D1B80B3F-9D40-4E4C-8E59-EE00C5C57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73113"/>
            <a:ext cx="1134390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just">
              <a:spcBef>
                <a:spcPct val="0"/>
              </a:spcBef>
              <a:defRPr/>
            </a:pPr>
            <a:r>
              <a:rPr lang="en-US" altLang="it-IT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Grades of Esophagitis</a:t>
            </a:r>
          </a:p>
        </p:txBody>
      </p:sp>
    </p:spTree>
    <p:extLst>
      <p:ext uri="{BB962C8B-B14F-4D97-AF65-F5344CB8AC3E}">
        <p14:creationId xmlns:p14="http://schemas.microsoft.com/office/powerpoint/2010/main" val="137690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625" y="1519239"/>
            <a:ext cx="828675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44831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54D0DCB-8024-E1F8-CF3F-29AD91C08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00" y="0"/>
            <a:ext cx="6406411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3F553EC-ABC1-C37C-2148-D4ADBB4F4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0"/>
            <a:ext cx="5285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58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94970" y="1385171"/>
            <a:ext cx="87956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The modern definition of actionable GERD requires evidence of conclusive reflux-related pathology on endoscopy and/or esophageal physiologic testing in the presence of compatible troublesome symptoms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25600" y="2394796"/>
            <a:ext cx="84690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Troublesome typical symptoms alone are enough for medication trials </a:t>
            </a:r>
          </a:p>
          <a:p>
            <a:pPr lvl="0" algn="ctr"/>
            <a:r>
              <a:rPr lang="en-US" dirty="0"/>
              <a:t>Up-front esophageal testing is needed for other symptom categories, in PPI non-responders, prior to invasive GERD management or prior to long term medical management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1886857" y="3694730"/>
            <a:ext cx="8327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Typical symptoms: heartburn, esophageal chest pain, regurgitation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148113" y="4249548"/>
            <a:ext cx="7489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Chronic cough and wheezing have a low but potential pathophysiologic relationship to reflux episodes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16741" y="4981354"/>
            <a:ext cx="8697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Hoarseness, </a:t>
            </a:r>
            <a:r>
              <a:rPr lang="en-US" dirty="0" err="1"/>
              <a:t>globus</a:t>
            </a:r>
            <a:r>
              <a:rPr lang="en-US" dirty="0"/>
              <a:t>, nausea, epigastric pain and other dyspeptic symptoms have a low likelihood of pathophysiologic relationship to reflux episodes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07615" y="5813171"/>
            <a:ext cx="9677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more atypical the symptom, the higher the need for up-front testing before management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0B7B3B1-2012-498A-B6CF-BAC7C407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73113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just">
              <a:spcBef>
                <a:spcPct val="0"/>
              </a:spcBef>
              <a:defRPr/>
            </a:pPr>
            <a:r>
              <a:rPr lang="en-US" alt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 is Actionable GERD in 2023?</a:t>
            </a:r>
          </a:p>
        </p:txBody>
      </p:sp>
    </p:spTree>
    <p:extLst>
      <p:ext uri="{BB962C8B-B14F-4D97-AF65-F5344CB8AC3E}">
        <p14:creationId xmlns:p14="http://schemas.microsoft.com/office/powerpoint/2010/main" val="379337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16">
            <a:extLst>
              <a:ext uri="{FF2B5EF4-FFF2-40B4-BE49-F238E27FC236}">
                <a16:creationId xmlns:a16="http://schemas.microsoft.com/office/drawing/2014/main" id="{11167CB4-3336-4B13-8201-3D244BA40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371" y="6581001"/>
            <a:ext cx="39406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defTabSz="609585">
              <a:defRPr/>
            </a:pPr>
            <a:r>
              <a:rPr lang="da-DK" altLang="it-IT" sz="1200" dirty="0">
                <a:solidFill>
                  <a:srgbClr val="30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Gyawali CP, et al. </a:t>
            </a:r>
            <a:r>
              <a:rPr lang="de-DE" altLang="it-IT" sz="1200" dirty="0">
                <a:solidFill>
                  <a:srgbClr val="30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Gut. 2024 Jan 5;73(2):361-371</a:t>
            </a:r>
            <a:endParaRPr lang="it-IT" altLang="it-IT" sz="1200" dirty="0">
              <a:solidFill>
                <a:srgbClr val="3033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18B6B50-BDE2-4639-B07C-02B4874F2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73113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just">
              <a:spcBef>
                <a:spcPct val="0"/>
              </a:spcBef>
              <a:defRPr/>
            </a:pPr>
            <a:r>
              <a:rPr lang="en-US" altLang="it-IT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Lyon Classification 2.0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AD51851-D523-4E25-8F5E-4A886F733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96" y="1187301"/>
            <a:ext cx="10883407" cy="539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0896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A33FE-EBDB-4E6A-BA0E-F6A62A42A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45EE6F-9206-E455-9980-1D39220D9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Fisiopatologia del GERD complessa, il paziente con obesità è a rischio per forme più severe, ma allo stesso tempo meno sensibile nella mediazione del sintomo.</a:t>
            </a:r>
          </a:p>
          <a:p>
            <a:r>
              <a:rPr lang="it-IT" dirty="0"/>
              <a:t>La diagnosi di GERD deve essere oggettiva</a:t>
            </a:r>
          </a:p>
          <a:p>
            <a:r>
              <a:rPr lang="it-IT" dirty="0"/>
              <a:t>Le definizioni esistono, magari imperfette, perché non le usiamo anche in MBS?</a:t>
            </a:r>
          </a:p>
        </p:txBody>
      </p:sp>
    </p:spTree>
    <p:extLst>
      <p:ext uri="{BB962C8B-B14F-4D97-AF65-F5344CB8AC3E}">
        <p14:creationId xmlns:p14="http://schemas.microsoft.com/office/powerpoint/2010/main" val="113585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/>
          </p:nvPr>
        </p:nvSpPr>
        <p:spPr>
          <a:xfrm>
            <a:off x="1981200" y="1600201"/>
            <a:ext cx="8229600" cy="4525963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it-IT"/>
          </a:p>
        </p:txBody>
      </p:sp>
      <p:pic>
        <p:nvPicPr>
          <p:cNvPr id="3993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141288"/>
            <a:ext cx="8896350" cy="667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CasellaDiTesto 1"/>
          <p:cNvSpPr txBox="1">
            <a:spLocks noChangeArrowheads="1"/>
          </p:cNvSpPr>
          <p:nvPr/>
        </p:nvSpPr>
        <p:spPr bwMode="auto">
          <a:xfrm>
            <a:off x="2279650" y="3860801"/>
            <a:ext cx="7920038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it-IT" sz="3600"/>
              <a:t>the GERD is a chronic condition that develops when the reflux of gastric material into the esophagus causes symptoms and / or complications</a:t>
            </a:r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7FC0A033-3CDF-1698-0189-99713D5957FB}"/>
              </a:ext>
            </a:extLst>
          </p:cNvPr>
          <p:cNvCxnSpPr/>
          <p:nvPr/>
        </p:nvCxnSpPr>
        <p:spPr>
          <a:xfrm>
            <a:off x="2832100" y="2857500"/>
            <a:ext cx="6210300" cy="39560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E1AD9FC7-9B9A-046F-384B-14CA0FD8DDC3}"/>
              </a:ext>
            </a:extLst>
          </p:cNvPr>
          <p:cNvCxnSpPr>
            <a:cxnSpLocks/>
          </p:cNvCxnSpPr>
          <p:nvPr/>
        </p:nvCxnSpPr>
        <p:spPr>
          <a:xfrm flipH="1">
            <a:off x="3937000" y="2768600"/>
            <a:ext cx="5534025" cy="39481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94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042400" cy="23876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700" y="1727203"/>
            <a:ext cx="2514600" cy="279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900" y="2309980"/>
            <a:ext cx="7683500" cy="4495800"/>
          </a:xfrm>
          <a:prstGeom prst="rect">
            <a:avLst/>
          </a:prstGeom>
        </p:spPr>
      </p:pic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7246350" y="4092456"/>
            <a:ext cx="2773951" cy="271332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917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513" y="14112"/>
            <a:ext cx="5915378" cy="16664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650" y="1439262"/>
            <a:ext cx="2273300" cy="2413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955800"/>
            <a:ext cx="9144000" cy="294392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074334" y="5108222"/>
            <a:ext cx="699911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3366FF"/>
                </a:solidFill>
              </a:rPr>
              <a:t>Same</a:t>
            </a:r>
            <a:r>
              <a:rPr lang="it-IT" b="1" dirty="0">
                <a:solidFill>
                  <a:srgbClr val="3366FF"/>
                </a:solidFill>
              </a:rPr>
              <a:t> </a:t>
            </a:r>
            <a:r>
              <a:rPr lang="it-IT" b="1" dirty="0" err="1">
                <a:solidFill>
                  <a:srgbClr val="3366FF"/>
                </a:solidFill>
              </a:rPr>
              <a:t>reflux</a:t>
            </a:r>
            <a:r>
              <a:rPr lang="it-IT" b="1" dirty="0">
                <a:solidFill>
                  <a:srgbClr val="3366FF"/>
                </a:solidFill>
              </a:rPr>
              <a:t> </a:t>
            </a:r>
            <a:r>
              <a:rPr lang="it-IT" b="1" dirty="0" err="1">
                <a:solidFill>
                  <a:srgbClr val="3366FF"/>
                </a:solidFill>
              </a:rPr>
              <a:t>exposure</a:t>
            </a:r>
            <a:r>
              <a:rPr lang="it-IT" b="1" dirty="0">
                <a:solidFill>
                  <a:srgbClr val="3366FF"/>
                </a:solidFill>
              </a:rPr>
              <a:t> in obese with or </a:t>
            </a:r>
            <a:r>
              <a:rPr lang="it-IT" b="1" dirty="0" err="1">
                <a:solidFill>
                  <a:srgbClr val="3366FF"/>
                </a:solidFill>
              </a:rPr>
              <a:t>without</a:t>
            </a:r>
            <a:r>
              <a:rPr lang="it-IT" b="1" dirty="0">
                <a:solidFill>
                  <a:srgbClr val="3366FF"/>
                </a:solidFill>
              </a:rPr>
              <a:t> </a:t>
            </a:r>
            <a:r>
              <a:rPr lang="it-IT" b="1" dirty="0" err="1">
                <a:solidFill>
                  <a:srgbClr val="3366FF"/>
                </a:solidFill>
              </a:rPr>
              <a:t>symptoms</a:t>
            </a:r>
            <a:endParaRPr lang="it-IT" b="1" dirty="0">
              <a:solidFill>
                <a:srgbClr val="3366FF"/>
              </a:solidFill>
            </a:endParaRPr>
          </a:p>
        </p:txBody>
      </p: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1524000" y="3752586"/>
            <a:ext cx="5299052" cy="4339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448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148952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518" y="1292670"/>
            <a:ext cx="4254500" cy="3937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589" y="1801403"/>
            <a:ext cx="7455647" cy="357055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74D9FAC-7542-F07E-D6A6-AA6F305CF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2876286"/>
            <a:ext cx="7560236" cy="4339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165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Picture 1" descr="C:\Users\Anna\Desktop\Parma2017\angle_of_his_l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5130" y="173532"/>
            <a:ext cx="8907497" cy="66632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343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4DA6359-8F29-1C5C-4B2E-CE1E3FF73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15343"/>
            <a:ext cx="7772400" cy="360154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399CFAF-97BE-3213-0F22-C2B671C1F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10" y="105552"/>
            <a:ext cx="5168590" cy="12097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51FDCB2-19B5-DDDC-2B4A-0576ED63B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887751"/>
            <a:ext cx="7772400" cy="1864697"/>
          </a:xfrm>
          <a:prstGeom prst="rect">
            <a:avLst/>
          </a:prstGeom>
        </p:spPr>
      </p:pic>
      <p:sp>
        <p:nvSpPr>
          <p:cNvPr id="9" name="Freccia destra 8">
            <a:extLst>
              <a:ext uri="{FF2B5EF4-FFF2-40B4-BE49-F238E27FC236}">
                <a16:creationId xmlns:a16="http://schemas.microsoft.com/office/drawing/2014/main" id="{D88F9D93-FF42-9FED-C053-8937A01C5F3E}"/>
              </a:ext>
            </a:extLst>
          </p:cNvPr>
          <p:cNvSpPr/>
          <p:nvPr/>
        </p:nvSpPr>
        <p:spPr>
          <a:xfrm>
            <a:off x="1181100" y="2760514"/>
            <a:ext cx="1346200" cy="711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destra 9">
            <a:extLst>
              <a:ext uri="{FF2B5EF4-FFF2-40B4-BE49-F238E27FC236}">
                <a16:creationId xmlns:a16="http://schemas.microsoft.com/office/drawing/2014/main" id="{91EB798B-0D95-CB4E-A2AB-9C2293BFAF2B}"/>
              </a:ext>
            </a:extLst>
          </p:cNvPr>
          <p:cNvSpPr/>
          <p:nvPr/>
        </p:nvSpPr>
        <p:spPr>
          <a:xfrm>
            <a:off x="1181100" y="2169534"/>
            <a:ext cx="1346200" cy="711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destra 10">
            <a:extLst>
              <a:ext uri="{FF2B5EF4-FFF2-40B4-BE49-F238E27FC236}">
                <a16:creationId xmlns:a16="http://schemas.microsoft.com/office/drawing/2014/main" id="{B326C022-E729-9175-E31A-3BE750C6FDC9}"/>
              </a:ext>
            </a:extLst>
          </p:cNvPr>
          <p:cNvSpPr/>
          <p:nvPr/>
        </p:nvSpPr>
        <p:spPr>
          <a:xfrm rot="10800000">
            <a:off x="9664700" y="3116114"/>
            <a:ext cx="1346200" cy="711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767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EF37C53-C8C3-4649-13A4-4AE680EF3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117" y="2027951"/>
            <a:ext cx="6687561" cy="469959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13F5960-F608-8017-6FBA-1639B20EA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17" y="0"/>
            <a:ext cx="7772400" cy="202795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EB05D7F-8CAB-0FC8-B1F1-812DD663E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647" y="6286499"/>
            <a:ext cx="4344671" cy="28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33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1882</Words>
  <Application>Microsoft Macintosh PowerPoint</Application>
  <PresentationFormat>Widescreen</PresentationFormat>
  <Paragraphs>114</Paragraphs>
  <Slides>26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Tahoma</vt:lpstr>
      <vt:lpstr>Times New Roman</vt:lpstr>
      <vt:lpstr>Tw Cen MT</vt:lpstr>
      <vt:lpstr>Tema di Office</vt:lpstr>
      <vt:lpstr>Presentazione standard di PowerPoint</vt:lpstr>
      <vt:lpstr>Speaker Declarations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Diagnosi di ernia iatale vs. stratificazione rischio MRGE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Salvatore Tolone</dc:creator>
  <cp:lastModifiedBy>Salvatore Tolone</cp:lastModifiedBy>
  <cp:revision>3</cp:revision>
  <dcterms:created xsi:type="dcterms:W3CDTF">2025-05-13T07:42:55Z</dcterms:created>
  <dcterms:modified xsi:type="dcterms:W3CDTF">2025-05-13T22:35:17Z</dcterms:modified>
</cp:coreProperties>
</file>